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2.svg" ContentType="image/svg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21"/>
  </p:handoutMasterIdLst>
  <p:sldIdLst>
    <p:sldId id="362" r:id="rId3"/>
    <p:sldId id="460" r:id="rId4"/>
    <p:sldId id="459" r:id="rId5"/>
    <p:sldId id="472" r:id="rId6"/>
    <p:sldId id="476" r:id="rId7"/>
    <p:sldId id="487" r:id="rId9"/>
    <p:sldId id="467" r:id="rId10"/>
    <p:sldId id="500" r:id="rId11"/>
    <p:sldId id="482" r:id="rId12"/>
    <p:sldId id="499" r:id="rId13"/>
    <p:sldId id="461" r:id="rId14"/>
    <p:sldId id="474" r:id="rId15"/>
    <p:sldId id="489" r:id="rId16"/>
    <p:sldId id="484" r:id="rId17"/>
    <p:sldId id="490" r:id="rId18"/>
    <p:sldId id="470" r:id="rId19"/>
    <p:sldId id="491" r:id="rId20"/>
  </p:sldIdLst>
  <p:sldSz cx="12192000" cy="6858000"/>
  <p:notesSz cx="6858000" cy="9144000"/>
  <p:embeddedFontLst>
    <p:embeddedFont>
      <p:font typeface="MiSans Normal" panose="00000500000000000000" charset="-122"/>
      <p:regular r:id="rId26"/>
    </p:embeddedFont>
    <p:embeddedFont>
      <p:font typeface="MiSans Heavy" panose="00000A00000000000000" charset="-122"/>
      <p:bold r:id="rId27"/>
    </p:embeddedFont>
    <p:embeddedFont>
      <p:font typeface="微软雅黑" panose="020B0503020204020204" pitchFamily="34" charset="-122"/>
      <p:regular r:id="rId28"/>
    </p:embeddedFont>
    <p:embeddedFont>
      <p:font typeface="方正宝黑体 简 Light" panose="02000400000000000000" charset="-122"/>
      <p:regular r:id="rId29"/>
    </p:embeddedFont>
    <p:embeddedFont>
      <p:font typeface="文道潮黑体" panose="02010600040101010101" charset="-122"/>
      <p:regular r:id="rId30"/>
    </p:embeddedFont>
    <p:embeddedFont>
      <p:font typeface="方正宝黑体 简 Medium" panose="02010600010101010101" charset="-122"/>
      <p:regular r:id="rId31"/>
    </p:embeddedFont>
    <p:embeddedFont>
      <p:font typeface="微软雅黑 Light" panose="020B0502040204020203" pitchFamily="34" charset="-122"/>
      <p:regular r:id="rId32"/>
    </p:embeddedFont>
    <p:embeddedFont>
      <p:font typeface="Calibri" panose="020F0502020204030204" charset="0"/>
      <p:regular r:id="rId33"/>
      <p:bold r:id="rId34"/>
      <p:italic r:id="rId35"/>
      <p:boldItalic r:id="rId36"/>
    </p:embeddedFont>
    <p:embeddedFont>
      <p:font typeface="方正大黑体_GBK" panose="02010600010101010101" charset="-122"/>
      <p:regular r:id="rId37"/>
    </p:embeddedFont>
    <p:embeddedFont>
      <p:font typeface="Segoe UI Emoji" panose="020B0502040204020203" charset="0"/>
      <p:regular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5" userDrawn="1">
          <p15:clr>
            <a:srgbClr val="A4A3A4"/>
          </p15:clr>
        </p15:guide>
        <p15:guide id="2" pos="38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" initials="W" lastIdx="0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72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00" d="100"/>
          <a:sy n="100" d="100"/>
        </p:scale>
        <p:origin x="4056" y="1104"/>
      </p:cViewPr>
      <p:guideLst>
        <p:guide orient="horz" pos="2175"/>
        <p:guide pos="380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gs" Target="tags/tag149.xml"/><Relationship Id="rId38" Type="http://schemas.openxmlformats.org/officeDocument/2006/relationships/font" Target="fonts/font13.fntdata"/><Relationship Id="rId37" Type="http://schemas.openxmlformats.org/officeDocument/2006/relationships/font" Target="fonts/font12.fntdata"/><Relationship Id="rId36" Type="http://schemas.openxmlformats.org/officeDocument/2006/relationships/font" Target="fonts/font11.fntdata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当前值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 24h内响应率</c:v>
                </c:pt>
                <c:pt idx="1">
                  <c:v>48h内响应率</c:v>
                </c:pt>
                <c:pt idx="2">
                  <c:v> 新手成功率</c:v>
                </c:pt>
                <c:pt idx="3">
                  <c:v>高手效率利用率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0.22</c:v>
                </c:pt>
                <c:pt idx="1">
                  <c:v>0.58</c:v>
                </c:pt>
                <c:pt idx="2">
                  <c:v>0.12</c:v>
                </c:pt>
                <c:pt idx="3">
                  <c:v>0.62</c:v>
                </c:pt>
              </c:numCache>
            </c:numRef>
          </c:val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理想值</c:v>
                </c:pt>
              </c:strCache>
            </c:strRef>
          </c:tx>
          <c:spPr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 24h内响应率</c:v>
                </c:pt>
                <c:pt idx="1">
                  <c:v>48h内响应率</c:v>
                </c:pt>
                <c:pt idx="2">
                  <c:v> 新手成功率</c:v>
                </c:pt>
                <c:pt idx="3">
                  <c:v>高手效率利用率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4"/>
                <c:pt idx="0">
                  <c:v>0.85</c:v>
                </c:pt>
                <c:pt idx="1">
                  <c:v>0.95</c:v>
                </c:pt>
                <c:pt idx="2">
                  <c:v>0.7</c:v>
                </c:pt>
                <c:pt idx="3">
                  <c:v>0.85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24702688"/>
        <c:axId val="1724709376"/>
      </c:barChart>
      <c:catAx>
        <c:axId val="1724702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pPr>
          </a:p>
        </c:txPr>
        <c:crossAx val="1724709376"/>
        <c:crosses val="autoZero"/>
        <c:auto val="1"/>
        <c:lblAlgn val="ctr"/>
        <c:lblOffset val="100"/>
        <c:noMultiLvlLbl val="0"/>
      </c:catAx>
      <c:valAx>
        <c:axId val="1724709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pPr>
          </a:p>
        </c:txPr>
        <c:crossAx val="1724702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pPr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bg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c910ded0-ec27-44b0-82c9-6f675d6d31b7}"/>
      </c:ext>
    </c:extLst>
  </c:chart>
  <c:spPr>
    <a:noFill/>
    <a:ln>
      <a:noFill/>
    </a:ln>
    <a:effectLst/>
  </c:spPr>
  <c:txPr>
    <a:bodyPr/>
    <a:lstStyle/>
    <a:p>
      <a:pPr>
        <a:defRPr lang="zh-CN">
          <a:solidFill>
            <a:schemeClr val="bg1"/>
          </a:solidFill>
          <a:latin typeface="MiSans Normal" panose="00000500000000000000" charset="-122"/>
          <a:ea typeface="MiSans Normal" panose="00000500000000000000" charset="-122"/>
          <a:cs typeface="MiSans Normal" panose="00000500000000000000" charset="-122"/>
          <a:sym typeface="MiSans Normal" panose="00000500000000000000" charset="-122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svg>
</file>

<file path=ppt/media/image3.png>
</file>

<file path=ppt/media/image4.sv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1" Type="http://schemas.openxmlformats.org/officeDocument/2006/relationships/tags" Target="../tags/tag28.xml"/><Relationship Id="rId10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2" Type="http://schemas.openxmlformats.org/officeDocument/2006/relationships/tags" Target="../tags/tag3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47.xml"/><Relationship Id="rId8" Type="http://schemas.openxmlformats.org/officeDocument/2006/relationships/tags" Target="../tags/tag46.xml"/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5" Type="http://schemas.openxmlformats.org/officeDocument/2006/relationships/tags" Target="../tags/tag53.xml"/><Relationship Id="rId14" Type="http://schemas.openxmlformats.org/officeDocument/2006/relationships/tags" Target="../tags/tag52.xml"/><Relationship Id="rId13" Type="http://schemas.openxmlformats.org/officeDocument/2006/relationships/tags" Target="../tags/tag51.xml"/><Relationship Id="rId12" Type="http://schemas.openxmlformats.org/officeDocument/2006/relationships/tags" Target="../tags/tag50.xml"/><Relationship Id="rId11" Type="http://schemas.openxmlformats.org/officeDocument/2006/relationships/tags" Target="../tags/tag49.xml"/><Relationship Id="rId10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2" Type="http://schemas.openxmlformats.org/officeDocument/2006/relationships/tags" Target="../tags/tag68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7"/>
          <p:cNvSpPr/>
          <p:nvPr>
            <p:custDataLst>
              <p:tags r:id="rId2"/>
            </p:custDataLst>
          </p:nvPr>
        </p:nvSpPr>
        <p:spPr>
          <a:xfrm>
            <a:off x="5686819" y="0"/>
            <a:ext cx="2372397" cy="6858000"/>
          </a:xfrm>
          <a:custGeom>
            <a:avLst/>
            <a:gdLst>
              <a:gd name="connsiteX0" fmla="*/ 1169803 w 2372397"/>
              <a:gd name="connsiteY0" fmla="*/ 0 h 6858000"/>
              <a:gd name="connsiteX1" fmla="*/ 1987840 w 2372397"/>
              <a:gd name="connsiteY1" fmla="*/ 0 h 6858000"/>
              <a:gd name="connsiteX2" fmla="*/ 1928866 w 2372397"/>
              <a:gd name="connsiteY2" fmla="*/ 56227 h 6858000"/>
              <a:gd name="connsiteX3" fmla="*/ 600565 w 2372397"/>
              <a:gd name="connsiteY3" fmla="*/ 3263031 h 6858000"/>
              <a:gd name="connsiteX4" fmla="*/ 2250922 w 2372397"/>
              <a:gd name="connsiteY4" fmla="*/ 6762540 h 6858000"/>
              <a:gd name="connsiteX5" fmla="*/ 2372397 w 2372397"/>
              <a:gd name="connsiteY5" fmla="*/ 6858000 h 6858000"/>
              <a:gd name="connsiteX6" fmla="*/ 1469404 w 2372397"/>
              <a:gd name="connsiteY6" fmla="*/ 6858000 h 6858000"/>
              <a:gd name="connsiteX7" fmla="*/ 1334154 w 2372397"/>
              <a:gd name="connsiteY7" fmla="*/ 6716141 h 6858000"/>
              <a:gd name="connsiteX8" fmla="*/ 0 w 2372397"/>
              <a:gd name="connsiteY8" fmla="*/ 3263031 h 6858000"/>
              <a:gd name="connsiteX9" fmla="*/ 1020275 w 2372397"/>
              <a:gd name="connsiteY9" fmla="*/ 1902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72397" h="6858000">
                <a:moveTo>
                  <a:pt x="1169803" y="0"/>
                </a:moveTo>
                <a:lnTo>
                  <a:pt x="1987840" y="0"/>
                </a:lnTo>
                <a:lnTo>
                  <a:pt x="1928866" y="56227"/>
                </a:lnTo>
                <a:cubicBezTo>
                  <a:pt x="1108173" y="876920"/>
                  <a:pt x="600565" y="2010696"/>
                  <a:pt x="600565" y="3263031"/>
                </a:cubicBezTo>
                <a:cubicBezTo>
                  <a:pt x="600565" y="4671908"/>
                  <a:pt x="1243007" y="5930734"/>
                  <a:pt x="2250922" y="6762540"/>
                </a:cubicBezTo>
                <a:lnTo>
                  <a:pt x="2372397" y="6858000"/>
                </a:lnTo>
                <a:lnTo>
                  <a:pt x="1469404" y="6858000"/>
                </a:lnTo>
                <a:lnTo>
                  <a:pt x="1334154" y="6716141"/>
                </a:lnTo>
                <a:cubicBezTo>
                  <a:pt x="505221" y="5804111"/>
                  <a:pt x="0" y="4592572"/>
                  <a:pt x="0" y="3263031"/>
                </a:cubicBezTo>
                <a:cubicBezTo>
                  <a:pt x="0" y="2110763"/>
                  <a:pt x="379477" y="1047126"/>
                  <a:pt x="1020275" y="190277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34000"/>
                </a:schemeClr>
              </a:gs>
            </a:gsLst>
            <a:lin ang="36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2" name="任意多边形: 形状 10"/>
          <p:cNvSpPr/>
          <p:nvPr>
            <p:custDataLst>
              <p:tags r:id="rId3"/>
            </p:custDataLst>
          </p:nvPr>
        </p:nvSpPr>
        <p:spPr>
          <a:xfrm>
            <a:off x="6964472" y="0"/>
            <a:ext cx="5227528" cy="6858000"/>
          </a:xfrm>
          <a:custGeom>
            <a:avLst/>
            <a:gdLst>
              <a:gd name="connsiteX0" fmla="*/ 4684308 w 5227528"/>
              <a:gd name="connsiteY0" fmla="*/ 0 h 6858000"/>
              <a:gd name="connsiteX1" fmla="*/ 5227528 w 5227528"/>
              <a:gd name="connsiteY1" fmla="*/ 0 h 6858000"/>
              <a:gd name="connsiteX2" fmla="*/ 5227528 w 5227528"/>
              <a:gd name="connsiteY2" fmla="*/ 181988 h 6858000"/>
              <a:gd name="connsiteX3" fmla="*/ 5199511 w 5227528"/>
              <a:gd name="connsiteY3" fmla="*/ 168492 h 6858000"/>
              <a:gd name="connsiteX4" fmla="*/ 4737260 w 5227528"/>
              <a:gd name="connsiteY4" fmla="*/ 12222 h 6858000"/>
              <a:gd name="connsiteX5" fmla="*/ 1702698 w 5227528"/>
              <a:gd name="connsiteY5" fmla="*/ 0 h 6858000"/>
              <a:gd name="connsiteX6" fmla="*/ 3131932 w 5227528"/>
              <a:gd name="connsiteY6" fmla="*/ 0 h 6858000"/>
              <a:gd name="connsiteX7" fmla="*/ 3078979 w 5227528"/>
              <a:gd name="connsiteY7" fmla="*/ 12222 h 6858000"/>
              <a:gd name="connsiteX8" fmla="*/ 590439 w 5227528"/>
              <a:gd name="connsiteY8" fmla="*/ 3225453 h 6858000"/>
              <a:gd name="connsiteX9" fmla="*/ 3908120 w 5227528"/>
              <a:gd name="connsiteY9" fmla="*/ 6543134 h 6858000"/>
              <a:gd name="connsiteX10" fmla="*/ 5199511 w 5227528"/>
              <a:gd name="connsiteY10" fmla="*/ 6282414 h 6858000"/>
              <a:gd name="connsiteX11" fmla="*/ 5227528 w 5227528"/>
              <a:gd name="connsiteY11" fmla="*/ 6268918 h 6858000"/>
              <a:gd name="connsiteX12" fmla="*/ 5227528 w 5227528"/>
              <a:gd name="connsiteY12" fmla="*/ 6858000 h 6858000"/>
              <a:gd name="connsiteX13" fmla="*/ 2466912 w 5227528"/>
              <a:gd name="connsiteY13" fmla="*/ 6858000 h 6858000"/>
              <a:gd name="connsiteX14" fmla="*/ 2386903 w 5227528"/>
              <a:gd name="connsiteY14" fmla="*/ 6826454 h 6858000"/>
              <a:gd name="connsiteX15" fmla="*/ 0 w 5227528"/>
              <a:gd name="connsiteY15" fmla="*/ 3225453 h 6858000"/>
              <a:gd name="connsiteX16" fmla="*/ 1422193 w 5227528"/>
              <a:gd name="connsiteY16" fmla="*/ 2097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227528" h="6858000">
                <a:moveTo>
                  <a:pt x="4684308" y="0"/>
                </a:moveTo>
                <a:lnTo>
                  <a:pt x="5227528" y="0"/>
                </a:lnTo>
                <a:lnTo>
                  <a:pt x="5227528" y="181988"/>
                </a:lnTo>
                <a:lnTo>
                  <a:pt x="5199511" y="168492"/>
                </a:lnTo>
                <a:cubicBezTo>
                  <a:pt x="5050666" y="105536"/>
                  <a:pt x="4896269" y="53133"/>
                  <a:pt x="4737260" y="12222"/>
                </a:cubicBezTo>
                <a:close/>
                <a:moveTo>
                  <a:pt x="1702698" y="0"/>
                </a:moveTo>
                <a:lnTo>
                  <a:pt x="3131932" y="0"/>
                </a:lnTo>
                <a:lnTo>
                  <a:pt x="3078979" y="12222"/>
                </a:lnTo>
                <a:cubicBezTo>
                  <a:pt x="1647899" y="380422"/>
                  <a:pt x="590439" y="1679446"/>
                  <a:pt x="590439" y="3225453"/>
                </a:cubicBezTo>
                <a:cubicBezTo>
                  <a:pt x="590439" y="5057758"/>
                  <a:pt x="2075815" y="6543134"/>
                  <a:pt x="3908120" y="6543134"/>
                </a:cubicBezTo>
                <a:cubicBezTo>
                  <a:pt x="4366196" y="6543134"/>
                  <a:pt x="4802589" y="6450298"/>
                  <a:pt x="5199511" y="6282414"/>
                </a:cubicBezTo>
                <a:lnTo>
                  <a:pt x="5227528" y="6268918"/>
                </a:lnTo>
                <a:lnTo>
                  <a:pt x="5227528" y="6858000"/>
                </a:lnTo>
                <a:lnTo>
                  <a:pt x="2466912" y="6858000"/>
                </a:lnTo>
                <a:lnTo>
                  <a:pt x="2386903" y="6826454"/>
                </a:lnTo>
                <a:cubicBezTo>
                  <a:pt x="984221" y="6233169"/>
                  <a:pt x="0" y="4844249"/>
                  <a:pt x="0" y="3225453"/>
                </a:cubicBezTo>
                <a:cubicBezTo>
                  <a:pt x="0" y="2011356"/>
                  <a:pt x="553624" y="926565"/>
                  <a:pt x="1422193" y="209758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50000"/>
                </a:schemeClr>
              </a:gs>
            </a:gsLst>
            <a:lin ang="18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1" name="任意多边形: 形状 5"/>
          <p:cNvSpPr/>
          <p:nvPr>
            <p:custDataLst>
              <p:tags r:id="rId4"/>
            </p:custDataLst>
          </p:nvPr>
        </p:nvSpPr>
        <p:spPr>
          <a:xfrm>
            <a:off x="0" y="0"/>
            <a:ext cx="1657004" cy="1567026"/>
          </a:xfrm>
          <a:custGeom>
            <a:avLst/>
            <a:gdLst>
              <a:gd name="connsiteX0" fmla="*/ 1166168 w 1657004"/>
              <a:gd name="connsiteY0" fmla="*/ 0 h 1567026"/>
              <a:gd name="connsiteX1" fmla="*/ 1657004 w 1657004"/>
              <a:gd name="connsiteY1" fmla="*/ 0 h 1567026"/>
              <a:gd name="connsiteX2" fmla="*/ 1631683 w 1657004"/>
              <a:gd name="connsiteY2" fmla="*/ 165912 h 1567026"/>
              <a:gd name="connsiteX3" fmla="*/ 86817 w 1657004"/>
              <a:gd name="connsiteY3" fmla="*/ 1562642 h 1567026"/>
              <a:gd name="connsiteX4" fmla="*/ 0 w 1657004"/>
              <a:gd name="connsiteY4" fmla="*/ 1567026 h 1567026"/>
              <a:gd name="connsiteX5" fmla="*/ 0 w 1657004"/>
              <a:gd name="connsiteY5" fmla="*/ 1081262 h 1567026"/>
              <a:gd name="connsiteX6" fmla="*/ 37150 w 1657004"/>
              <a:gd name="connsiteY6" fmla="*/ 1079386 h 1567026"/>
              <a:gd name="connsiteX7" fmla="*/ 1155788 w 1657004"/>
              <a:gd name="connsiteY7" fmla="*/ 68014 h 156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7004" h="1567026">
                <a:moveTo>
                  <a:pt x="1166168" y="0"/>
                </a:moveTo>
                <a:lnTo>
                  <a:pt x="1657004" y="0"/>
                </a:lnTo>
                <a:lnTo>
                  <a:pt x="1631683" y="165912"/>
                </a:lnTo>
                <a:cubicBezTo>
                  <a:pt x="1479236" y="910905"/>
                  <a:pt x="856261" y="1484501"/>
                  <a:pt x="86817" y="1562642"/>
                </a:cubicBezTo>
                <a:lnTo>
                  <a:pt x="0" y="1567026"/>
                </a:lnTo>
                <a:lnTo>
                  <a:pt x="0" y="1081262"/>
                </a:lnTo>
                <a:lnTo>
                  <a:pt x="37150" y="1079386"/>
                </a:lnTo>
                <a:cubicBezTo>
                  <a:pt x="594305" y="1022804"/>
                  <a:pt x="1045401" y="607463"/>
                  <a:pt x="1155788" y="68014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prstDash val="solid"/>
          </a:ln>
          <a:effectLst>
            <a:outerShdw blurRad="203200" dist="38100" algn="l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6" name="任意多边形: 形状 15"/>
          <p:cNvSpPr/>
          <p:nvPr>
            <p:custDataLst>
              <p:tags r:id="rId5"/>
            </p:custDataLst>
          </p:nvPr>
        </p:nvSpPr>
        <p:spPr>
          <a:xfrm>
            <a:off x="9575959" y="1762931"/>
            <a:ext cx="2616041" cy="2943474"/>
          </a:xfrm>
          <a:custGeom>
            <a:avLst/>
            <a:gdLst>
              <a:gd name="connsiteX0" fmla="*/ 1471736 w 2616041"/>
              <a:gd name="connsiteY0" fmla="*/ 601058 h 2943474"/>
              <a:gd name="connsiteX1" fmla="*/ 601057 w 2616041"/>
              <a:gd name="connsiteY1" fmla="*/ 1471737 h 2943474"/>
              <a:gd name="connsiteX2" fmla="*/ 1471736 w 2616041"/>
              <a:gd name="connsiteY2" fmla="*/ 2342416 h 2943474"/>
              <a:gd name="connsiteX3" fmla="*/ 2342415 w 2616041"/>
              <a:gd name="connsiteY3" fmla="*/ 1471737 h 2943474"/>
              <a:gd name="connsiteX4" fmla="*/ 1471736 w 2616041"/>
              <a:gd name="connsiteY4" fmla="*/ 601058 h 2943474"/>
              <a:gd name="connsiteX5" fmla="*/ 1471737 w 2616041"/>
              <a:gd name="connsiteY5" fmla="*/ 0 h 2943474"/>
              <a:gd name="connsiteX6" fmla="*/ 2607401 w 2616041"/>
              <a:gd name="connsiteY6" fmla="*/ 535576 h 2943474"/>
              <a:gd name="connsiteX7" fmla="*/ 2616041 w 2616041"/>
              <a:gd name="connsiteY7" fmla="*/ 547130 h 2943474"/>
              <a:gd name="connsiteX8" fmla="*/ 2616041 w 2616041"/>
              <a:gd name="connsiteY8" fmla="*/ 2396344 h 2943474"/>
              <a:gd name="connsiteX9" fmla="*/ 2607401 w 2616041"/>
              <a:gd name="connsiteY9" fmla="*/ 2407899 h 2943474"/>
              <a:gd name="connsiteX10" fmla="*/ 1471737 w 2616041"/>
              <a:gd name="connsiteY10" fmla="*/ 2943474 h 2943474"/>
              <a:gd name="connsiteX11" fmla="*/ 0 w 2616041"/>
              <a:gd name="connsiteY11" fmla="*/ 1471737 h 2943474"/>
              <a:gd name="connsiteX12" fmla="*/ 1471737 w 2616041"/>
              <a:gd name="connsiteY12" fmla="*/ 0 h 294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16041" h="2943474">
                <a:moveTo>
                  <a:pt x="1471736" y="601058"/>
                </a:moveTo>
                <a:cubicBezTo>
                  <a:pt x="990873" y="601058"/>
                  <a:pt x="601057" y="990874"/>
                  <a:pt x="601057" y="1471737"/>
                </a:cubicBezTo>
                <a:cubicBezTo>
                  <a:pt x="601057" y="1952600"/>
                  <a:pt x="990873" y="2342416"/>
                  <a:pt x="1471736" y="2342416"/>
                </a:cubicBezTo>
                <a:cubicBezTo>
                  <a:pt x="1952599" y="2342416"/>
                  <a:pt x="2342415" y="1952600"/>
                  <a:pt x="2342415" y="1471737"/>
                </a:cubicBezTo>
                <a:cubicBezTo>
                  <a:pt x="2342415" y="990874"/>
                  <a:pt x="1952599" y="601058"/>
                  <a:pt x="1471736" y="601058"/>
                </a:cubicBezTo>
                <a:close/>
                <a:moveTo>
                  <a:pt x="1471737" y="0"/>
                </a:moveTo>
                <a:cubicBezTo>
                  <a:pt x="1928947" y="0"/>
                  <a:pt x="2337463" y="208486"/>
                  <a:pt x="2607401" y="535576"/>
                </a:cubicBezTo>
                <a:lnTo>
                  <a:pt x="2616041" y="547130"/>
                </a:lnTo>
                <a:lnTo>
                  <a:pt x="2616041" y="2396344"/>
                </a:lnTo>
                <a:lnTo>
                  <a:pt x="2607401" y="2407899"/>
                </a:lnTo>
                <a:cubicBezTo>
                  <a:pt x="2337463" y="2734988"/>
                  <a:pt x="1928947" y="2943474"/>
                  <a:pt x="1471737" y="2943474"/>
                </a:cubicBezTo>
                <a:cubicBezTo>
                  <a:pt x="658919" y="2943474"/>
                  <a:pt x="0" y="2284555"/>
                  <a:pt x="0" y="1471737"/>
                </a:cubicBezTo>
                <a:cubicBezTo>
                  <a:pt x="0" y="658919"/>
                  <a:pt x="658919" y="0"/>
                  <a:pt x="1471737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9" name="任意多边形: 形状 18"/>
          <p:cNvSpPr/>
          <p:nvPr>
            <p:custDataLst>
              <p:tags r:id="rId6"/>
            </p:custDataLst>
          </p:nvPr>
        </p:nvSpPr>
        <p:spPr>
          <a:xfrm>
            <a:off x="8426281" y="3234669"/>
            <a:ext cx="3765719" cy="2621413"/>
          </a:xfrm>
          <a:custGeom>
            <a:avLst/>
            <a:gdLst>
              <a:gd name="connsiteX0" fmla="*/ 0 w 3765719"/>
              <a:gd name="connsiteY0" fmla="*/ 0 h 2621413"/>
              <a:gd name="connsiteX1" fmla="*/ 592754 w 3765719"/>
              <a:gd name="connsiteY1" fmla="*/ 0 h 2621413"/>
              <a:gd name="connsiteX2" fmla="*/ 2621413 w 3765719"/>
              <a:gd name="connsiteY2" fmla="*/ 2028659 h 2621413"/>
              <a:gd name="connsiteX3" fmla="*/ 3755656 w 3765719"/>
              <a:gd name="connsiteY3" fmla="*/ 1682196 h 2621413"/>
              <a:gd name="connsiteX4" fmla="*/ 3765719 w 3765719"/>
              <a:gd name="connsiteY4" fmla="*/ 1674671 h 2621413"/>
              <a:gd name="connsiteX5" fmla="*/ 3765719 w 3765719"/>
              <a:gd name="connsiteY5" fmla="*/ 2355708 h 2621413"/>
              <a:gd name="connsiteX6" fmla="*/ 3641786 w 3765719"/>
              <a:gd name="connsiteY6" fmla="*/ 2415410 h 2621413"/>
              <a:gd name="connsiteX7" fmla="*/ 2621413 w 3765719"/>
              <a:gd name="connsiteY7" fmla="*/ 2621413 h 2621413"/>
              <a:gd name="connsiteX8" fmla="*/ 0 w 3765719"/>
              <a:gd name="connsiteY8" fmla="*/ 0 h 262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65719" h="2621413">
                <a:moveTo>
                  <a:pt x="0" y="0"/>
                </a:moveTo>
                <a:lnTo>
                  <a:pt x="592754" y="0"/>
                </a:lnTo>
                <a:cubicBezTo>
                  <a:pt x="592754" y="1120397"/>
                  <a:pt x="1501016" y="2028659"/>
                  <a:pt x="2621413" y="2028659"/>
                </a:cubicBezTo>
                <a:cubicBezTo>
                  <a:pt x="3041562" y="2028659"/>
                  <a:pt x="3431880" y="1900935"/>
                  <a:pt x="3755656" y="1682196"/>
                </a:cubicBezTo>
                <a:lnTo>
                  <a:pt x="3765719" y="1674671"/>
                </a:lnTo>
                <a:lnTo>
                  <a:pt x="3765719" y="2355708"/>
                </a:lnTo>
                <a:lnTo>
                  <a:pt x="3641786" y="2415410"/>
                </a:lnTo>
                <a:cubicBezTo>
                  <a:pt x="3328164" y="2548060"/>
                  <a:pt x="2983355" y="2621413"/>
                  <a:pt x="2621413" y="2621413"/>
                </a:cubicBezTo>
                <a:cubicBezTo>
                  <a:pt x="1173647" y="2621413"/>
                  <a:pt x="0" y="1447767"/>
                  <a:pt x="0" y="0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55000"/>
                </a:schemeClr>
              </a:gs>
            </a:gsLst>
            <a:lin ang="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3" name="任意多边形: 形状 12"/>
          <p:cNvSpPr/>
          <p:nvPr>
            <p:custDataLst>
              <p:tags r:id="rId7"/>
            </p:custDataLst>
          </p:nvPr>
        </p:nvSpPr>
        <p:spPr>
          <a:xfrm>
            <a:off x="10048" y="613256"/>
            <a:ext cx="12181952" cy="5240242"/>
          </a:xfrm>
          <a:custGeom>
            <a:avLst/>
            <a:gdLst>
              <a:gd name="connsiteX0" fmla="*/ 11037646 w 12181952"/>
              <a:gd name="connsiteY0" fmla="*/ 0 h 5240242"/>
              <a:gd name="connsiteX1" fmla="*/ 12058019 w 12181952"/>
              <a:gd name="connsiteY1" fmla="*/ 206004 h 5240242"/>
              <a:gd name="connsiteX2" fmla="*/ 12181952 w 12181952"/>
              <a:gd name="connsiteY2" fmla="*/ 265705 h 5240242"/>
              <a:gd name="connsiteX3" fmla="*/ 12181952 w 12181952"/>
              <a:gd name="connsiteY3" fmla="*/ 946742 h 5240242"/>
              <a:gd name="connsiteX4" fmla="*/ 12171889 w 12181952"/>
              <a:gd name="connsiteY4" fmla="*/ 939217 h 5240242"/>
              <a:gd name="connsiteX5" fmla="*/ 11037646 w 12181952"/>
              <a:gd name="connsiteY5" fmla="*/ 592754 h 5240242"/>
              <a:gd name="connsiteX6" fmla="*/ 9008987 w 12181952"/>
              <a:gd name="connsiteY6" fmla="*/ 2621413 h 5240242"/>
              <a:gd name="connsiteX7" fmla="*/ 9007077 w 12181952"/>
              <a:gd name="connsiteY7" fmla="*/ 2621413 h 5240242"/>
              <a:gd name="connsiteX8" fmla="*/ 8995249 w 12181952"/>
              <a:gd name="connsiteY8" fmla="*/ 2871224 h 5240242"/>
              <a:gd name="connsiteX9" fmla="*/ 6653768 w 12181952"/>
              <a:gd name="connsiteY9" fmla="*/ 5227617 h 5240242"/>
              <a:gd name="connsiteX10" fmla="*/ 6452928 w 12181952"/>
              <a:gd name="connsiteY10" fmla="*/ 5237759 h 5240242"/>
              <a:gd name="connsiteX11" fmla="*/ 6452928 w 12181952"/>
              <a:gd name="connsiteY11" fmla="*/ 5240242 h 5240242"/>
              <a:gd name="connsiteX12" fmla="*/ 0 w 12181952"/>
              <a:gd name="connsiteY12" fmla="*/ 5240242 h 5240242"/>
              <a:gd name="connsiteX13" fmla="*/ 0 w 12181952"/>
              <a:gd name="connsiteY13" fmla="*/ 4647105 h 5240242"/>
              <a:gd name="connsiteX14" fmla="*/ 6423191 w 12181952"/>
              <a:gd name="connsiteY14" fmla="*/ 4647105 h 5240242"/>
              <a:gd name="connsiteX15" fmla="*/ 6423191 w 12181952"/>
              <a:gd name="connsiteY15" fmla="*/ 4646506 h 5240242"/>
              <a:gd name="connsiteX16" fmla="*/ 6593162 w 12181952"/>
              <a:gd name="connsiteY16" fmla="*/ 4637923 h 5240242"/>
              <a:gd name="connsiteX17" fmla="*/ 8414402 w 12181952"/>
              <a:gd name="connsiteY17" fmla="*/ 2619738 h 5240242"/>
              <a:gd name="connsiteX18" fmla="*/ 8416318 w 12181952"/>
              <a:gd name="connsiteY18" fmla="*/ 2619738 h 5240242"/>
              <a:gd name="connsiteX19" fmla="*/ 8429767 w 12181952"/>
              <a:gd name="connsiteY19" fmla="*/ 2353389 h 5240242"/>
              <a:gd name="connsiteX20" fmla="*/ 11037646 w 12181952"/>
              <a:gd name="connsiteY20" fmla="*/ 0 h 5240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81952" h="5240242">
                <a:moveTo>
                  <a:pt x="11037646" y="0"/>
                </a:moveTo>
                <a:cubicBezTo>
                  <a:pt x="11399588" y="0"/>
                  <a:pt x="11744397" y="73353"/>
                  <a:pt x="12058019" y="206004"/>
                </a:cubicBezTo>
                <a:lnTo>
                  <a:pt x="12181952" y="265705"/>
                </a:lnTo>
                <a:lnTo>
                  <a:pt x="12181952" y="946742"/>
                </a:lnTo>
                <a:lnTo>
                  <a:pt x="12171889" y="939217"/>
                </a:lnTo>
                <a:cubicBezTo>
                  <a:pt x="11848113" y="720478"/>
                  <a:pt x="11457795" y="592754"/>
                  <a:pt x="11037646" y="592754"/>
                </a:cubicBezTo>
                <a:cubicBezTo>
                  <a:pt x="9917249" y="592754"/>
                  <a:pt x="9008987" y="1501016"/>
                  <a:pt x="9008987" y="2621413"/>
                </a:cubicBezTo>
                <a:lnTo>
                  <a:pt x="9007077" y="2621413"/>
                </a:lnTo>
                <a:lnTo>
                  <a:pt x="8995249" y="2871224"/>
                </a:lnTo>
                <a:cubicBezTo>
                  <a:pt x="8877081" y="4112728"/>
                  <a:pt x="7893015" y="5101764"/>
                  <a:pt x="6653768" y="5227617"/>
                </a:cubicBezTo>
                <a:lnTo>
                  <a:pt x="6452928" y="5237759"/>
                </a:lnTo>
                <a:lnTo>
                  <a:pt x="6452928" y="5240242"/>
                </a:lnTo>
                <a:lnTo>
                  <a:pt x="0" y="5240242"/>
                </a:lnTo>
                <a:lnTo>
                  <a:pt x="0" y="4647105"/>
                </a:lnTo>
                <a:lnTo>
                  <a:pt x="6423191" y="4647105"/>
                </a:lnTo>
                <a:lnTo>
                  <a:pt x="6423191" y="4646506"/>
                </a:lnTo>
                <a:lnTo>
                  <a:pt x="6593162" y="4637923"/>
                </a:lnTo>
                <a:cubicBezTo>
                  <a:pt x="7616125" y="4534036"/>
                  <a:pt x="8414402" y="3670110"/>
                  <a:pt x="8414402" y="2619738"/>
                </a:cubicBezTo>
                <a:lnTo>
                  <a:pt x="8416318" y="2619738"/>
                </a:lnTo>
                <a:lnTo>
                  <a:pt x="8429767" y="2353389"/>
                </a:lnTo>
                <a:cubicBezTo>
                  <a:pt x="8564010" y="1031525"/>
                  <a:pt x="9680365" y="0"/>
                  <a:pt x="1103764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0" name="椭圆 9"/>
          <p:cNvSpPr/>
          <p:nvPr>
            <p:custDataLst>
              <p:tags r:id="rId8"/>
            </p:custDataLst>
          </p:nvPr>
        </p:nvSpPr>
        <p:spPr>
          <a:xfrm>
            <a:off x="1012825" y="6301105"/>
            <a:ext cx="72390" cy="72390"/>
          </a:xfrm>
          <a:prstGeom prst="ellipse">
            <a:avLst/>
          </a:prstGeom>
          <a:solidFill>
            <a:schemeClr val="bg1">
              <a:alpha val="7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3" name="椭圆 42"/>
          <p:cNvSpPr/>
          <p:nvPr>
            <p:custDataLst>
              <p:tags r:id="rId9"/>
            </p:custDataLst>
          </p:nvPr>
        </p:nvSpPr>
        <p:spPr>
          <a:xfrm>
            <a:off x="1306830" y="6311265"/>
            <a:ext cx="46355" cy="46355"/>
          </a:xfrm>
          <a:prstGeom prst="ellipse">
            <a:avLst/>
          </a:prstGeom>
          <a:solidFill>
            <a:schemeClr val="accent5"/>
          </a:solidFill>
          <a:ln w="63500">
            <a:solidFill>
              <a:schemeClr val="accent5">
                <a:alpha val="4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5" name="椭圆 44"/>
          <p:cNvSpPr/>
          <p:nvPr>
            <p:custDataLst>
              <p:tags r:id="rId10"/>
            </p:custDataLst>
          </p:nvPr>
        </p:nvSpPr>
        <p:spPr>
          <a:xfrm>
            <a:off x="1553845" y="6301105"/>
            <a:ext cx="72390" cy="72390"/>
          </a:xfrm>
          <a:prstGeom prst="ellipse">
            <a:avLst/>
          </a:prstGeom>
          <a:solidFill>
            <a:schemeClr val="bg1">
              <a:alpha val="7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" name="副标题"/>
          <p:cNvSpPr txBox="1">
            <a:spLocks noGrp="1"/>
          </p:cNvSpPr>
          <p:nvPr>
            <p:ph type="body" idx="3" hasCustomPrompt="1"/>
            <p:custDataLst>
              <p:tags r:id="rId11"/>
            </p:custDataLst>
          </p:nvPr>
        </p:nvSpPr>
        <p:spPr>
          <a:xfrm>
            <a:off x="909320" y="3023870"/>
            <a:ext cx="7294880" cy="6991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200" b="0" i="0" u="none" strike="noStrike" kern="1200" cap="none" spc="10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</a:gra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12"/>
            </p:custDataLst>
          </p:nvPr>
        </p:nvSpPr>
        <p:spPr>
          <a:xfrm>
            <a:off x="909320" y="1660525"/>
            <a:ext cx="7294880" cy="136588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300" normalizeH="0" baseline="0" noProof="1" dirty="0">
                <a:solidFill>
                  <a:schemeClr val="tx1"/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909320" y="3723640"/>
            <a:ext cx="7294880" cy="57785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800" b="0" i="0" u="none" strike="noStrike" kern="1200" cap="none" spc="150" normalizeH="0" baseline="0" noProof="1" dirty="0">
                <a:solidFill>
                  <a:schemeClr val="tx1"/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>
              <a:lnSpc>
                <a:spcPct val="100000"/>
              </a:lnSpc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5"/>
          <p:cNvSpPr/>
          <p:nvPr>
            <p:custDataLst>
              <p:tags r:id="rId2"/>
            </p:custDataLst>
          </p:nvPr>
        </p:nvSpPr>
        <p:spPr>
          <a:xfrm>
            <a:off x="0" y="0"/>
            <a:ext cx="1657004" cy="1567026"/>
          </a:xfrm>
          <a:custGeom>
            <a:avLst/>
            <a:gdLst>
              <a:gd name="connsiteX0" fmla="*/ 1166168 w 1657004"/>
              <a:gd name="connsiteY0" fmla="*/ 0 h 1567026"/>
              <a:gd name="connsiteX1" fmla="*/ 1657004 w 1657004"/>
              <a:gd name="connsiteY1" fmla="*/ 0 h 1567026"/>
              <a:gd name="connsiteX2" fmla="*/ 1631683 w 1657004"/>
              <a:gd name="connsiteY2" fmla="*/ 165912 h 1567026"/>
              <a:gd name="connsiteX3" fmla="*/ 86817 w 1657004"/>
              <a:gd name="connsiteY3" fmla="*/ 1562642 h 1567026"/>
              <a:gd name="connsiteX4" fmla="*/ 0 w 1657004"/>
              <a:gd name="connsiteY4" fmla="*/ 1567026 h 1567026"/>
              <a:gd name="connsiteX5" fmla="*/ 0 w 1657004"/>
              <a:gd name="connsiteY5" fmla="*/ 1081262 h 1567026"/>
              <a:gd name="connsiteX6" fmla="*/ 37150 w 1657004"/>
              <a:gd name="connsiteY6" fmla="*/ 1079386 h 1567026"/>
              <a:gd name="connsiteX7" fmla="*/ 1155788 w 1657004"/>
              <a:gd name="connsiteY7" fmla="*/ 68014 h 156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7004" h="1567026">
                <a:moveTo>
                  <a:pt x="1166168" y="0"/>
                </a:moveTo>
                <a:lnTo>
                  <a:pt x="1657004" y="0"/>
                </a:lnTo>
                <a:lnTo>
                  <a:pt x="1631683" y="165912"/>
                </a:lnTo>
                <a:cubicBezTo>
                  <a:pt x="1479236" y="910905"/>
                  <a:pt x="856261" y="1484501"/>
                  <a:pt x="86817" y="1562642"/>
                </a:cubicBezTo>
                <a:lnTo>
                  <a:pt x="0" y="1567026"/>
                </a:lnTo>
                <a:lnTo>
                  <a:pt x="0" y="1081262"/>
                </a:lnTo>
                <a:lnTo>
                  <a:pt x="37150" y="1079386"/>
                </a:lnTo>
                <a:cubicBezTo>
                  <a:pt x="594305" y="1022804"/>
                  <a:pt x="1045401" y="607463"/>
                  <a:pt x="1155788" y="6801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  <a:prstDash val="solid"/>
          </a:ln>
          <a:effectLst>
            <a:outerShdw blurRad="203200" dist="38100" algn="l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4"/>
            </p:custDataLst>
          </p:nvPr>
        </p:nvCxnSpPr>
        <p:spPr>
          <a:xfrm>
            <a:off x="748552" y="1260476"/>
            <a:ext cx="77152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任意多边形: 形状 52"/>
          <p:cNvSpPr/>
          <p:nvPr>
            <p:custDataLst>
              <p:tags r:id="rId2"/>
            </p:custDataLst>
          </p:nvPr>
        </p:nvSpPr>
        <p:spPr>
          <a:xfrm flipV="1">
            <a:off x="1" y="0"/>
            <a:ext cx="5237271" cy="6858000"/>
          </a:xfrm>
          <a:custGeom>
            <a:avLst/>
            <a:gdLst>
              <a:gd name="connsiteX0" fmla="*/ 101600 w 5237271"/>
              <a:gd name="connsiteY0" fmla="*/ 6858000 h 6858000"/>
              <a:gd name="connsiteX1" fmla="*/ 5237271 w 5237271"/>
              <a:gd name="connsiteY1" fmla="*/ 1722329 h 6858000"/>
              <a:gd name="connsiteX2" fmla="*/ 5006382 w 5237271"/>
              <a:gd name="connsiteY2" fmla="*/ 195138 h 6858000"/>
              <a:gd name="connsiteX3" fmla="*/ 4934960 w 5237271"/>
              <a:gd name="connsiteY3" fmla="*/ 0 h 6858000"/>
              <a:gd name="connsiteX4" fmla="*/ 4296031 w 5237271"/>
              <a:gd name="connsiteY4" fmla="*/ 0 h 6858000"/>
              <a:gd name="connsiteX5" fmla="*/ 4432817 w 5237271"/>
              <a:gd name="connsiteY5" fmla="*/ 373727 h 6858000"/>
              <a:gd name="connsiteX6" fmla="*/ 4636706 w 5237271"/>
              <a:gd name="connsiteY6" fmla="*/ 1722329 h 6858000"/>
              <a:gd name="connsiteX7" fmla="*/ 101600 w 5237271"/>
              <a:gd name="connsiteY7" fmla="*/ 6257435 h 6858000"/>
              <a:gd name="connsiteX8" fmla="*/ 0 w 5237271"/>
              <a:gd name="connsiteY8" fmla="*/ 6254866 h 6858000"/>
              <a:gd name="connsiteX9" fmla="*/ 0 w 5237271"/>
              <a:gd name="connsiteY9" fmla="*/ 685543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37271" h="6858000">
                <a:moveTo>
                  <a:pt x="101600" y="6858000"/>
                </a:moveTo>
                <a:cubicBezTo>
                  <a:pt x="2937953" y="6858000"/>
                  <a:pt x="5237271" y="4558682"/>
                  <a:pt x="5237271" y="1722329"/>
                </a:cubicBezTo>
                <a:cubicBezTo>
                  <a:pt x="5237271" y="1190513"/>
                  <a:pt x="5156436" y="677577"/>
                  <a:pt x="5006382" y="195138"/>
                </a:cubicBezTo>
                <a:lnTo>
                  <a:pt x="4934960" y="0"/>
                </a:lnTo>
                <a:lnTo>
                  <a:pt x="4296031" y="0"/>
                </a:lnTo>
                <a:lnTo>
                  <a:pt x="4432817" y="373727"/>
                </a:lnTo>
                <a:cubicBezTo>
                  <a:pt x="4565324" y="799750"/>
                  <a:pt x="4636706" y="1252704"/>
                  <a:pt x="4636706" y="1722329"/>
                </a:cubicBezTo>
                <a:cubicBezTo>
                  <a:pt x="4636706" y="4226999"/>
                  <a:pt x="2606270" y="6257435"/>
                  <a:pt x="101600" y="6257435"/>
                </a:cubicBezTo>
                <a:lnTo>
                  <a:pt x="0" y="6254866"/>
                </a:lnTo>
                <a:lnTo>
                  <a:pt x="0" y="6855431"/>
                </a:ln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34000"/>
                </a:schemeClr>
              </a:gs>
            </a:gsLst>
            <a:lin ang="96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55" name="任意多边形: 形状 54"/>
          <p:cNvSpPr/>
          <p:nvPr>
            <p:custDataLst>
              <p:tags r:id="rId3"/>
            </p:custDataLst>
          </p:nvPr>
        </p:nvSpPr>
        <p:spPr>
          <a:xfrm flipV="1">
            <a:off x="0" y="1340686"/>
            <a:ext cx="3908120" cy="5517314"/>
          </a:xfrm>
          <a:custGeom>
            <a:avLst/>
            <a:gdLst>
              <a:gd name="connsiteX0" fmla="*/ 0 w 3908120"/>
              <a:gd name="connsiteY0" fmla="*/ 5517314 h 5517314"/>
              <a:gd name="connsiteX1" fmla="*/ 3908120 w 3908120"/>
              <a:gd name="connsiteY1" fmla="*/ 1609194 h 5517314"/>
              <a:gd name="connsiteX2" fmla="*/ 3601001 w 3908120"/>
              <a:gd name="connsiteY2" fmla="*/ 87978 h 5517314"/>
              <a:gd name="connsiteX3" fmla="*/ 3558620 w 3908120"/>
              <a:gd name="connsiteY3" fmla="*/ 0 h 5517314"/>
              <a:gd name="connsiteX4" fmla="*/ 2900372 w 3908120"/>
              <a:gd name="connsiteY4" fmla="*/ 0 h 5517314"/>
              <a:gd name="connsiteX5" fmla="*/ 2917255 w 3908120"/>
              <a:gd name="connsiteY5" fmla="*/ 27790 h 5517314"/>
              <a:gd name="connsiteX6" fmla="*/ 3317681 w 3908120"/>
              <a:gd name="connsiteY6" fmla="*/ 1609194 h 5517314"/>
              <a:gd name="connsiteX7" fmla="*/ 0 w 3908120"/>
              <a:gd name="connsiteY7" fmla="*/ 4926875 h 5517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8120" h="5517314">
                <a:moveTo>
                  <a:pt x="0" y="5517314"/>
                </a:moveTo>
                <a:cubicBezTo>
                  <a:pt x="2158395" y="5517314"/>
                  <a:pt x="3908120" y="3767589"/>
                  <a:pt x="3908120" y="1609194"/>
                </a:cubicBezTo>
                <a:cubicBezTo>
                  <a:pt x="3908120" y="1069596"/>
                  <a:pt x="3798762" y="555539"/>
                  <a:pt x="3601001" y="87978"/>
                </a:cubicBezTo>
                <a:lnTo>
                  <a:pt x="3558620" y="0"/>
                </a:lnTo>
                <a:lnTo>
                  <a:pt x="2900372" y="0"/>
                </a:lnTo>
                <a:lnTo>
                  <a:pt x="2917255" y="27790"/>
                </a:lnTo>
                <a:cubicBezTo>
                  <a:pt x="3172625" y="497883"/>
                  <a:pt x="3317681" y="1036599"/>
                  <a:pt x="3317681" y="1609194"/>
                </a:cubicBezTo>
                <a:cubicBezTo>
                  <a:pt x="3317681" y="3441499"/>
                  <a:pt x="1832305" y="4926875"/>
                  <a:pt x="0" y="4926875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50000"/>
                </a:schemeClr>
              </a:gs>
            </a:gsLst>
            <a:lin ang="108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59" name="任意多边形: 形状 58"/>
          <p:cNvSpPr/>
          <p:nvPr>
            <p:custDataLst>
              <p:tags r:id="rId4"/>
            </p:custDataLst>
          </p:nvPr>
        </p:nvSpPr>
        <p:spPr>
          <a:xfrm flipH="1" flipV="1">
            <a:off x="0" y="3938431"/>
            <a:ext cx="1491958" cy="2919569"/>
          </a:xfrm>
          <a:custGeom>
            <a:avLst/>
            <a:gdLst>
              <a:gd name="connsiteX0" fmla="*/ 1471737 w 1491958"/>
              <a:gd name="connsiteY0" fmla="*/ 2919569 h 2919569"/>
              <a:gd name="connsiteX1" fmla="*/ 0 w 1491958"/>
              <a:gd name="connsiteY1" fmla="*/ 1447832 h 2919569"/>
              <a:gd name="connsiteX2" fmla="*/ 1175130 w 1491958"/>
              <a:gd name="connsiteY2" fmla="*/ 5996 h 2919569"/>
              <a:gd name="connsiteX3" fmla="*/ 1214415 w 1491958"/>
              <a:gd name="connsiteY3" fmla="*/ 0 h 2919569"/>
              <a:gd name="connsiteX4" fmla="*/ 1491958 w 1491958"/>
              <a:gd name="connsiteY4" fmla="*/ 0 h 2919569"/>
              <a:gd name="connsiteX5" fmla="*/ 1491958 w 1491958"/>
              <a:gd name="connsiteY5" fmla="*/ 578174 h 2919569"/>
              <a:gd name="connsiteX6" fmla="*/ 1471736 w 1491958"/>
              <a:gd name="connsiteY6" fmla="*/ 577153 h 2919569"/>
              <a:gd name="connsiteX7" fmla="*/ 601057 w 1491958"/>
              <a:gd name="connsiteY7" fmla="*/ 1447832 h 2919569"/>
              <a:gd name="connsiteX8" fmla="*/ 1471736 w 1491958"/>
              <a:gd name="connsiteY8" fmla="*/ 2318511 h 2919569"/>
              <a:gd name="connsiteX9" fmla="*/ 1491958 w 1491958"/>
              <a:gd name="connsiteY9" fmla="*/ 2317490 h 2919569"/>
              <a:gd name="connsiteX10" fmla="*/ 1491958 w 1491958"/>
              <a:gd name="connsiteY10" fmla="*/ 2918548 h 2919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1958" h="2919569">
                <a:moveTo>
                  <a:pt x="1471737" y="2919569"/>
                </a:moveTo>
                <a:cubicBezTo>
                  <a:pt x="658919" y="2919569"/>
                  <a:pt x="0" y="2260650"/>
                  <a:pt x="0" y="1447832"/>
                </a:cubicBezTo>
                <a:cubicBezTo>
                  <a:pt x="0" y="736617"/>
                  <a:pt x="504485" y="143230"/>
                  <a:pt x="1175130" y="5996"/>
                </a:cubicBezTo>
                <a:lnTo>
                  <a:pt x="1214415" y="0"/>
                </a:lnTo>
                <a:lnTo>
                  <a:pt x="1491958" y="0"/>
                </a:lnTo>
                <a:lnTo>
                  <a:pt x="1491958" y="578174"/>
                </a:lnTo>
                <a:lnTo>
                  <a:pt x="1471736" y="577153"/>
                </a:lnTo>
                <a:cubicBezTo>
                  <a:pt x="990873" y="577153"/>
                  <a:pt x="601057" y="966969"/>
                  <a:pt x="601057" y="1447832"/>
                </a:cubicBezTo>
                <a:cubicBezTo>
                  <a:pt x="601057" y="1928695"/>
                  <a:pt x="990873" y="2318511"/>
                  <a:pt x="1471736" y="2318511"/>
                </a:cubicBezTo>
                <a:lnTo>
                  <a:pt x="1491958" y="2317490"/>
                </a:lnTo>
                <a:lnTo>
                  <a:pt x="1491958" y="2918548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57" name="任意多边形: 形状 56"/>
          <p:cNvSpPr/>
          <p:nvPr>
            <p:custDataLst>
              <p:tags r:id="rId5"/>
            </p:custDataLst>
          </p:nvPr>
        </p:nvSpPr>
        <p:spPr>
          <a:xfrm flipH="1" flipV="1">
            <a:off x="0" y="2788755"/>
            <a:ext cx="2641636" cy="2621413"/>
          </a:xfrm>
          <a:custGeom>
            <a:avLst/>
            <a:gdLst>
              <a:gd name="connsiteX0" fmla="*/ 2621413 w 2641636"/>
              <a:gd name="connsiteY0" fmla="*/ 2621413 h 2621413"/>
              <a:gd name="connsiteX1" fmla="*/ 0 w 2641636"/>
              <a:gd name="connsiteY1" fmla="*/ 0 h 2621413"/>
              <a:gd name="connsiteX2" fmla="*/ 592754 w 2641636"/>
              <a:gd name="connsiteY2" fmla="*/ 0 h 2621413"/>
              <a:gd name="connsiteX3" fmla="*/ 2621413 w 2641636"/>
              <a:gd name="connsiteY3" fmla="*/ 2028659 h 2621413"/>
              <a:gd name="connsiteX4" fmla="*/ 2641636 w 2641636"/>
              <a:gd name="connsiteY4" fmla="*/ 2027638 h 2621413"/>
              <a:gd name="connsiteX5" fmla="*/ 2641636 w 2641636"/>
              <a:gd name="connsiteY5" fmla="*/ 2620392 h 262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41636" h="2621413">
                <a:moveTo>
                  <a:pt x="2621413" y="2621413"/>
                </a:moveTo>
                <a:cubicBezTo>
                  <a:pt x="1173646" y="2621413"/>
                  <a:pt x="0" y="1447767"/>
                  <a:pt x="0" y="0"/>
                </a:cubicBezTo>
                <a:lnTo>
                  <a:pt x="592754" y="0"/>
                </a:lnTo>
                <a:cubicBezTo>
                  <a:pt x="592754" y="1120397"/>
                  <a:pt x="1501016" y="2028659"/>
                  <a:pt x="2621413" y="2028659"/>
                </a:cubicBezTo>
                <a:lnTo>
                  <a:pt x="2641636" y="2027638"/>
                </a:lnTo>
                <a:lnTo>
                  <a:pt x="2641636" y="2620392"/>
                </a:ln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54000"/>
                </a:schemeClr>
              </a:gs>
            </a:gsLst>
            <a:lin ang="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任意多边形 7"/>
          <p:cNvSpPr/>
          <p:nvPr>
            <p:custDataLst>
              <p:tags r:id="rId6"/>
            </p:custDataLst>
          </p:nvPr>
        </p:nvSpPr>
        <p:spPr>
          <a:xfrm flipV="1">
            <a:off x="2249264" y="5829935"/>
            <a:ext cx="9942736" cy="102806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658" h="1619">
                <a:moveTo>
                  <a:pt x="0" y="0"/>
                </a:moveTo>
                <a:lnTo>
                  <a:pt x="1355" y="0"/>
                </a:lnTo>
                <a:lnTo>
                  <a:pt x="1393" y="29"/>
                </a:lnTo>
                <a:cubicBezTo>
                  <a:pt x="1869" y="379"/>
                  <a:pt x="2447" y="609"/>
                  <a:pt x="3076" y="670"/>
                </a:cubicBezTo>
                <a:lnTo>
                  <a:pt x="3355" y="684"/>
                </a:lnTo>
                <a:lnTo>
                  <a:pt x="3355" y="685"/>
                </a:lnTo>
                <a:lnTo>
                  <a:pt x="15648" y="694"/>
                </a:lnTo>
                <a:cubicBezTo>
                  <a:pt x="15651" y="999"/>
                  <a:pt x="15655" y="1305"/>
                  <a:pt x="15658" y="1610"/>
                </a:cubicBezTo>
                <a:lnTo>
                  <a:pt x="3306" y="1619"/>
                </a:lnTo>
                <a:lnTo>
                  <a:pt x="3306" y="1615"/>
                </a:lnTo>
                <a:lnTo>
                  <a:pt x="2977" y="1599"/>
                </a:lnTo>
                <a:cubicBezTo>
                  <a:pt x="1770" y="1481"/>
                  <a:pt x="710" y="885"/>
                  <a:pt x="8" y="10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7"/>
            </p:custDataLst>
          </p:nvPr>
        </p:nvSpPr>
        <p:spPr>
          <a:xfrm>
            <a:off x="3086699" y="1002574"/>
            <a:ext cx="4046891" cy="676223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4000" b="0" i="0" u="none" strike="noStrike" kern="1200" cap="none" spc="30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</a:gra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l"/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8"/>
            </p:custDataLst>
          </p:nvPr>
        </p:nvSpPr>
        <p:spPr>
          <a:xfrm>
            <a:off x="1283227" y="846240"/>
            <a:ext cx="1777473" cy="967026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300" normalizeH="0" baseline="0" noProof="1" dirty="0">
                <a:solidFill>
                  <a:schemeClr val="tx1"/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297C79FE-DCC0-4620-A566-16CA7A0CE41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7"/>
          <p:cNvSpPr/>
          <p:nvPr>
            <p:custDataLst>
              <p:tags r:id="rId2"/>
            </p:custDataLst>
          </p:nvPr>
        </p:nvSpPr>
        <p:spPr>
          <a:xfrm flipH="1">
            <a:off x="4132580" y="0"/>
            <a:ext cx="2372360" cy="6858000"/>
          </a:xfrm>
          <a:custGeom>
            <a:avLst/>
            <a:gdLst>
              <a:gd name="connsiteX0" fmla="*/ 1169803 w 2372397"/>
              <a:gd name="connsiteY0" fmla="*/ 0 h 6858000"/>
              <a:gd name="connsiteX1" fmla="*/ 1987840 w 2372397"/>
              <a:gd name="connsiteY1" fmla="*/ 0 h 6858000"/>
              <a:gd name="connsiteX2" fmla="*/ 1928866 w 2372397"/>
              <a:gd name="connsiteY2" fmla="*/ 56227 h 6858000"/>
              <a:gd name="connsiteX3" fmla="*/ 600565 w 2372397"/>
              <a:gd name="connsiteY3" fmla="*/ 3263031 h 6858000"/>
              <a:gd name="connsiteX4" fmla="*/ 2250922 w 2372397"/>
              <a:gd name="connsiteY4" fmla="*/ 6762540 h 6858000"/>
              <a:gd name="connsiteX5" fmla="*/ 2372397 w 2372397"/>
              <a:gd name="connsiteY5" fmla="*/ 6858000 h 6858000"/>
              <a:gd name="connsiteX6" fmla="*/ 1469404 w 2372397"/>
              <a:gd name="connsiteY6" fmla="*/ 6858000 h 6858000"/>
              <a:gd name="connsiteX7" fmla="*/ 1334154 w 2372397"/>
              <a:gd name="connsiteY7" fmla="*/ 6716141 h 6858000"/>
              <a:gd name="connsiteX8" fmla="*/ 0 w 2372397"/>
              <a:gd name="connsiteY8" fmla="*/ 3263031 h 6858000"/>
              <a:gd name="connsiteX9" fmla="*/ 1020275 w 2372397"/>
              <a:gd name="connsiteY9" fmla="*/ 1902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72397" h="6858000">
                <a:moveTo>
                  <a:pt x="1169803" y="0"/>
                </a:moveTo>
                <a:lnTo>
                  <a:pt x="1987840" y="0"/>
                </a:lnTo>
                <a:lnTo>
                  <a:pt x="1928866" y="56227"/>
                </a:lnTo>
                <a:cubicBezTo>
                  <a:pt x="1108173" y="876920"/>
                  <a:pt x="600565" y="2010696"/>
                  <a:pt x="600565" y="3263031"/>
                </a:cubicBezTo>
                <a:cubicBezTo>
                  <a:pt x="600565" y="4671908"/>
                  <a:pt x="1243007" y="5930734"/>
                  <a:pt x="2250922" y="6762540"/>
                </a:cubicBezTo>
                <a:lnTo>
                  <a:pt x="2372397" y="6858000"/>
                </a:lnTo>
                <a:lnTo>
                  <a:pt x="1469404" y="6858000"/>
                </a:lnTo>
                <a:lnTo>
                  <a:pt x="1334154" y="6716141"/>
                </a:lnTo>
                <a:cubicBezTo>
                  <a:pt x="505221" y="5804111"/>
                  <a:pt x="0" y="4592572"/>
                  <a:pt x="0" y="3263031"/>
                </a:cubicBezTo>
                <a:cubicBezTo>
                  <a:pt x="0" y="2110763"/>
                  <a:pt x="379477" y="1047126"/>
                  <a:pt x="1020275" y="190277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34000"/>
                </a:schemeClr>
              </a:gs>
            </a:gsLst>
            <a:lin ang="36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1" name="任意多边形: 形状 10"/>
          <p:cNvSpPr/>
          <p:nvPr>
            <p:custDataLst>
              <p:tags r:id="rId3"/>
            </p:custDataLst>
          </p:nvPr>
        </p:nvSpPr>
        <p:spPr>
          <a:xfrm flipH="1">
            <a:off x="0" y="0"/>
            <a:ext cx="5227320" cy="6858000"/>
          </a:xfrm>
          <a:custGeom>
            <a:avLst/>
            <a:gdLst>
              <a:gd name="connsiteX0" fmla="*/ 4684308 w 5227528"/>
              <a:gd name="connsiteY0" fmla="*/ 0 h 6858000"/>
              <a:gd name="connsiteX1" fmla="*/ 5227528 w 5227528"/>
              <a:gd name="connsiteY1" fmla="*/ 0 h 6858000"/>
              <a:gd name="connsiteX2" fmla="*/ 5227528 w 5227528"/>
              <a:gd name="connsiteY2" fmla="*/ 181988 h 6858000"/>
              <a:gd name="connsiteX3" fmla="*/ 5199511 w 5227528"/>
              <a:gd name="connsiteY3" fmla="*/ 168492 h 6858000"/>
              <a:gd name="connsiteX4" fmla="*/ 4737260 w 5227528"/>
              <a:gd name="connsiteY4" fmla="*/ 12222 h 6858000"/>
              <a:gd name="connsiteX5" fmla="*/ 1702698 w 5227528"/>
              <a:gd name="connsiteY5" fmla="*/ 0 h 6858000"/>
              <a:gd name="connsiteX6" fmla="*/ 3131932 w 5227528"/>
              <a:gd name="connsiteY6" fmla="*/ 0 h 6858000"/>
              <a:gd name="connsiteX7" fmla="*/ 3078979 w 5227528"/>
              <a:gd name="connsiteY7" fmla="*/ 12222 h 6858000"/>
              <a:gd name="connsiteX8" fmla="*/ 590439 w 5227528"/>
              <a:gd name="connsiteY8" fmla="*/ 3225453 h 6858000"/>
              <a:gd name="connsiteX9" fmla="*/ 3908120 w 5227528"/>
              <a:gd name="connsiteY9" fmla="*/ 6543134 h 6858000"/>
              <a:gd name="connsiteX10" fmla="*/ 5199511 w 5227528"/>
              <a:gd name="connsiteY10" fmla="*/ 6282414 h 6858000"/>
              <a:gd name="connsiteX11" fmla="*/ 5227528 w 5227528"/>
              <a:gd name="connsiteY11" fmla="*/ 6268918 h 6858000"/>
              <a:gd name="connsiteX12" fmla="*/ 5227528 w 5227528"/>
              <a:gd name="connsiteY12" fmla="*/ 6858000 h 6858000"/>
              <a:gd name="connsiteX13" fmla="*/ 2466912 w 5227528"/>
              <a:gd name="connsiteY13" fmla="*/ 6858000 h 6858000"/>
              <a:gd name="connsiteX14" fmla="*/ 2386903 w 5227528"/>
              <a:gd name="connsiteY14" fmla="*/ 6826454 h 6858000"/>
              <a:gd name="connsiteX15" fmla="*/ 0 w 5227528"/>
              <a:gd name="connsiteY15" fmla="*/ 3225453 h 6858000"/>
              <a:gd name="connsiteX16" fmla="*/ 1422193 w 5227528"/>
              <a:gd name="connsiteY16" fmla="*/ 2097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227528" h="6858000">
                <a:moveTo>
                  <a:pt x="4684308" y="0"/>
                </a:moveTo>
                <a:lnTo>
                  <a:pt x="5227528" y="0"/>
                </a:lnTo>
                <a:lnTo>
                  <a:pt x="5227528" y="181988"/>
                </a:lnTo>
                <a:lnTo>
                  <a:pt x="5199511" y="168492"/>
                </a:lnTo>
                <a:cubicBezTo>
                  <a:pt x="5050666" y="105536"/>
                  <a:pt x="4896269" y="53133"/>
                  <a:pt x="4737260" y="12222"/>
                </a:cubicBezTo>
                <a:close/>
                <a:moveTo>
                  <a:pt x="1702698" y="0"/>
                </a:moveTo>
                <a:lnTo>
                  <a:pt x="3131932" y="0"/>
                </a:lnTo>
                <a:lnTo>
                  <a:pt x="3078979" y="12222"/>
                </a:lnTo>
                <a:cubicBezTo>
                  <a:pt x="1647899" y="380422"/>
                  <a:pt x="590439" y="1679446"/>
                  <a:pt x="590439" y="3225453"/>
                </a:cubicBezTo>
                <a:cubicBezTo>
                  <a:pt x="590439" y="5057758"/>
                  <a:pt x="2075815" y="6543134"/>
                  <a:pt x="3908120" y="6543134"/>
                </a:cubicBezTo>
                <a:cubicBezTo>
                  <a:pt x="4366196" y="6543134"/>
                  <a:pt x="4802589" y="6450298"/>
                  <a:pt x="5199511" y="6282414"/>
                </a:cubicBezTo>
                <a:lnTo>
                  <a:pt x="5227528" y="6268918"/>
                </a:lnTo>
                <a:lnTo>
                  <a:pt x="5227528" y="6858000"/>
                </a:lnTo>
                <a:lnTo>
                  <a:pt x="2466912" y="6858000"/>
                </a:lnTo>
                <a:lnTo>
                  <a:pt x="2386903" y="6826454"/>
                </a:lnTo>
                <a:cubicBezTo>
                  <a:pt x="984221" y="6233169"/>
                  <a:pt x="0" y="4844249"/>
                  <a:pt x="0" y="3225453"/>
                </a:cubicBezTo>
                <a:cubicBezTo>
                  <a:pt x="0" y="2011356"/>
                  <a:pt x="553624" y="926565"/>
                  <a:pt x="1422193" y="209758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50000"/>
                </a:schemeClr>
              </a:gs>
            </a:gsLst>
            <a:lin ang="18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" name="任意多边形: 形状 5"/>
          <p:cNvSpPr/>
          <p:nvPr>
            <p:custDataLst>
              <p:tags r:id="rId4"/>
            </p:custDataLst>
          </p:nvPr>
        </p:nvSpPr>
        <p:spPr>
          <a:xfrm flipH="1">
            <a:off x="10535285" y="0"/>
            <a:ext cx="1656715" cy="1567180"/>
          </a:xfrm>
          <a:custGeom>
            <a:avLst/>
            <a:gdLst>
              <a:gd name="connsiteX0" fmla="*/ 1166168 w 1657004"/>
              <a:gd name="connsiteY0" fmla="*/ 0 h 1567026"/>
              <a:gd name="connsiteX1" fmla="*/ 1657004 w 1657004"/>
              <a:gd name="connsiteY1" fmla="*/ 0 h 1567026"/>
              <a:gd name="connsiteX2" fmla="*/ 1631683 w 1657004"/>
              <a:gd name="connsiteY2" fmla="*/ 165912 h 1567026"/>
              <a:gd name="connsiteX3" fmla="*/ 86817 w 1657004"/>
              <a:gd name="connsiteY3" fmla="*/ 1562642 h 1567026"/>
              <a:gd name="connsiteX4" fmla="*/ 0 w 1657004"/>
              <a:gd name="connsiteY4" fmla="*/ 1567026 h 1567026"/>
              <a:gd name="connsiteX5" fmla="*/ 0 w 1657004"/>
              <a:gd name="connsiteY5" fmla="*/ 1081262 h 1567026"/>
              <a:gd name="connsiteX6" fmla="*/ 37150 w 1657004"/>
              <a:gd name="connsiteY6" fmla="*/ 1079386 h 1567026"/>
              <a:gd name="connsiteX7" fmla="*/ 1155788 w 1657004"/>
              <a:gd name="connsiteY7" fmla="*/ 68014 h 156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7004" h="1567026">
                <a:moveTo>
                  <a:pt x="1166168" y="0"/>
                </a:moveTo>
                <a:lnTo>
                  <a:pt x="1657004" y="0"/>
                </a:lnTo>
                <a:lnTo>
                  <a:pt x="1631683" y="165912"/>
                </a:lnTo>
                <a:cubicBezTo>
                  <a:pt x="1479236" y="910905"/>
                  <a:pt x="856261" y="1484501"/>
                  <a:pt x="86817" y="1562642"/>
                </a:cubicBezTo>
                <a:lnTo>
                  <a:pt x="0" y="1567026"/>
                </a:lnTo>
                <a:lnTo>
                  <a:pt x="0" y="1081262"/>
                </a:lnTo>
                <a:lnTo>
                  <a:pt x="37150" y="1079386"/>
                </a:lnTo>
                <a:cubicBezTo>
                  <a:pt x="594305" y="1022804"/>
                  <a:pt x="1045401" y="607463"/>
                  <a:pt x="1155788" y="68014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prstDash val="solid"/>
          </a:ln>
          <a:effectLst>
            <a:outerShdw blurRad="203200" dist="38100" algn="l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6" name="任意多边形: 形状 15"/>
          <p:cNvSpPr/>
          <p:nvPr>
            <p:custDataLst>
              <p:tags r:id="rId5"/>
            </p:custDataLst>
          </p:nvPr>
        </p:nvSpPr>
        <p:spPr>
          <a:xfrm flipH="1">
            <a:off x="0" y="1762760"/>
            <a:ext cx="2616200" cy="2943225"/>
          </a:xfrm>
          <a:custGeom>
            <a:avLst/>
            <a:gdLst>
              <a:gd name="connsiteX0" fmla="*/ 1471736 w 2616041"/>
              <a:gd name="connsiteY0" fmla="*/ 601058 h 2943474"/>
              <a:gd name="connsiteX1" fmla="*/ 601057 w 2616041"/>
              <a:gd name="connsiteY1" fmla="*/ 1471737 h 2943474"/>
              <a:gd name="connsiteX2" fmla="*/ 1471736 w 2616041"/>
              <a:gd name="connsiteY2" fmla="*/ 2342416 h 2943474"/>
              <a:gd name="connsiteX3" fmla="*/ 2342415 w 2616041"/>
              <a:gd name="connsiteY3" fmla="*/ 1471737 h 2943474"/>
              <a:gd name="connsiteX4" fmla="*/ 1471736 w 2616041"/>
              <a:gd name="connsiteY4" fmla="*/ 601058 h 2943474"/>
              <a:gd name="connsiteX5" fmla="*/ 1471737 w 2616041"/>
              <a:gd name="connsiteY5" fmla="*/ 0 h 2943474"/>
              <a:gd name="connsiteX6" fmla="*/ 2607401 w 2616041"/>
              <a:gd name="connsiteY6" fmla="*/ 535576 h 2943474"/>
              <a:gd name="connsiteX7" fmla="*/ 2616041 w 2616041"/>
              <a:gd name="connsiteY7" fmla="*/ 547130 h 2943474"/>
              <a:gd name="connsiteX8" fmla="*/ 2616041 w 2616041"/>
              <a:gd name="connsiteY8" fmla="*/ 2396344 h 2943474"/>
              <a:gd name="connsiteX9" fmla="*/ 2607401 w 2616041"/>
              <a:gd name="connsiteY9" fmla="*/ 2407899 h 2943474"/>
              <a:gd name="connsiteX10" fmla="*/ 1471737 w 2616041"/>
              <a:gd name="connsiteY10" fmla="*/ 2943474 h 2943474"/>
              <a:gd name="connsiteX11" fmla="*/ 0 w 2616041"/>
              <a:gd name="connsiteY11" fmla="*/ 1471737 h 2943474"/>
              <a:gd name="connsiteX12" fmla="*/ 1471737 w 2616041"/>
              <a:gd name="connsiteY12" fmla="*/ 0 h 294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16041" h="2943474">
                <a:moveTo>
                  <a:pt x="1471736" y="601058"/>
                </a:moveTo>
                <a:cubicBezTo>
                  <a:pt x="990873" y="601058"/>
                  <a:pt x="601057" y="990874"/>
                  <a:pt x="601057" y="1471737"/>
                </a:cubicBezTo>
                <a:cubicBezTo>
                  <a:pt x="601057" y="1952600"/>
                  <a:pt x="990873" y="2342416"/>
                  <a:pt x="1471736" y="2342416"/>
                </a:cubicBezTo>
                <a:cubicBezTo>
                  <a:pt x="1952599" y="2342416"/>
                  <a:pt x="2342415" y="1952600"/>
                  <a:pt x="2342415" y="1471737"/>
                </a:cubicBezTo>
                <a:cubicBezTo>
                  <a:pt x="2342415" y="990874"/>
                  <a:pt x="1952599" y="601058"/>
                  <a:pt x="1471736" y="601058"/>
                </a:cubicBezTo>
                <a:close/>
                <a:moveTo>
                  <a:pt x="1471737" y="0"/>
                </a:moveTo>
                <a:cubicBezTo>
                  <a:pt x="1928947" y="0"/>
                  <a:pt x="2337463" y="208486"/>
                  <a:pt x="2607401" y="535576"/>
                </a:cubicBezTo>
                <a:lnTo>
                  <a:pt x="2616041" y="547130"/>
                </a:lnTo>
                <a:lnTo>
                  <a:pt x="2616041" y="2396344"/>
                </a:lnTo>
                <a:lnTo>
                  <a:pt x="2607401" y="2407899"/>
                </a:lnTo>
                <a:cubicBezTo>
                  <a:pt x="2337463" y="2734988"/>
                  <a:pt x="1928947" y="2943474"/>
                  <a:pt x="1471737" y="2943474"/>
                </a:cubicBezTo>
                <a:cubicBezTo>
                  <a:pt x="658919" y="2943474"/>
                  <a:pt x="0" y="2284555"/>
                  <a:pt x="0" y="1471737"/>
                </a:cubicBezTo>
                <a:cubicBezTo>
                  <a:pt x="0" y="658919"/>
                  <a:pt x="658919" y="0"/>
                  <a:pt x="1471737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9" name="任意多边形: 形状 18"/>
          <p:cNvSpPr/>
          <p:nvPr>
            <p:custDataLst>
              <p:tags r:id="rId6"/>
            </p:custDataLst>
          </p:nvPr>
        </p:nvSpPr>
        <p:spPr>
          <a:xfrm flipH="1">
            <a:off x="0" y="3234690"/>
            <a:ext cx="3765550" cy="2621280"/>
          </a:xfrm>
          <a:custGeom>
            <a:avLst/>
            <a:gdLst>
              <a:gd name="connsiteX0" fmla="*/ 0 w 3765719"/>
              <a:gd name="connsiteY0" fmla="*/ 0 h 2621413"/>
              <a:gd name="connsiteX1" fmla="*/ 592754 w 3765719"/>
              <a:gd name="connsiteY1" fmla="*/ 0 h 2621413"/>
              <a:gd name="connsiteX2" fmla="*/ 2621413 w 3765719"/>
              <a:gd name="connsiteY2" fmla="*/ 2028659 h 2621413"/>
              <a:gd name="connsiteX3" fmla="*/ 3755656 w 3765719"/>
              <a:gd name="connsiteY3" fmla="*/ 1682196 h 2621413"/>
              <a:gd name="connsiteX4" fmla="*/ 3765719 w 3765719"/>
              <a:gd name="connsiteY4" fmla="*/ 1674671 h 2621413"/>
              <a:gd name="connsiteX5" fmla="*/ 3765719 w 3765719"/>
              <a:gd name="connsiteY5" fmla="*/ 2355708 h 2621413"/>
              <a:gd name="connsiteX6" fmla="*/ 3641786 w 3765719"/>
              <a:gd name="connsiteY6" fmla="*/ 2415410 h 2621413"/>
              <a:gd name="connsiteX7" fmla="*/ 2621413 w 3765719"/>
              <a:gd name="connsiteY7" fmla="*/ 2621413 h 2621413"/>
              <a:gd name="connsiteX8" fmla="*/ 0 w 3765719"/>
              <a:gd name="connsiteY8" fmla="*/ 0 h 262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65719" h="2621413">
                <a:moveTo>
                  <a:pt x="0" y="0"/>
                </a:moveTo>
                <a:lnTo>
                  <a:pt x="592754" y="0"/>
                </a:lnTo>
                <a:cubicBezTo>
                  <a:pt x="592754" y="1120397"/>
                  <a:pt x="1501016" y="2028659"/>
                  <a:pt x="2621413" y="2028659"/>
                </a:cubicBezTo>
                <a:cubicBezTo>
                  <a:pt x="3041562" y="2028659"/>
                  <a:pt x="3431880" y="1900935"/>
                  <a:pt x="3755656" y="1682196"/>
                </a:cubicBezTo>
                <a:lnTo>
                  <a:pt x="3765719" y="1674671"/>
                </a:lnTo>
                <a:lnTo>
                  <a:pt x="3765719" y="2355708"/>
                </a:lnTo>
                <a:lnTo>
                  <a:pt x="3641786" y="2415410"/>
                </a:lnTo>
                <a:cubicBezTo>
                  <a:pt x="3328164" y="2548060"/>
                  <a:pt x="2983355" y="2621413"/>
                  <a:pt x="2621413" y="2621413"/>
                </a:cubicBezTo>
                <a:cubicBezTo>
                  <a:pt x="1173647" y="2621413"/>
                  <a:pt x="0" y="1447767"/>
                  <a:pt x="0" y="0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55000"/>
                </a:schemeClr>
              </a:gs>
            </a:gsLst>
            <a:lin ang="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3" name="任意多边形: 形状 12"/>
          <p:cNvSpPr/>
          <p:nvPr>
            <p:custDataLst>
              <p:tags r:id="rId7"/>
            </p:custDataLst>
          </p:nvPr>
        </p:nvSpPr>
        <p:spPr>
          <a:xfrm flipH="1">
            <a:off x="0" y="613410"/>
            <a:ext cx="12181840" cy="5240020"/>
          </a:xfrm>
          <a:custGeom>
            <a:avLst/>
            <a:gdLst>
              <a:gd name="connsiteX0" fmla="*/ 11037646 w 12181952"/>
              <a:gd name="connsiteY0" fmla="*/ 0 h 5240242"/>
              <a:gd name="connsiteX1" fmla="*/ 12058019 w 12181952"/>
              <a:gd name="connsiteY1" fmla="*/ 206004 h 5240242"/>
              <a:gd name="connsiteX2" fmla="*/ 12181952 w 12181952"/>
              <a:gd name="connsiteY2" fmla="*/ 265705 h 5240242"/>
              <a:gd name="connsiteX3" fmla="*/ 12181952 w 12181952"/>
              <a:gd name="connsiteY3" fmla="*/ 946742 h 5240242"/>
              <a:gd name="connsiteX4" fmla="*/ 12171889 w 12181952"/>
              <a:gd name="connsiteY4" fmla="*/ 939217 h 5240242"/>
              <a:gd name="connsiteX5" fmla="*/ 11037646 w 12181952"/>
              <a:gd name="connsiteY5" fmla="*/ 592754 h 5240242"/>
              <a:gd name="connsiteX6" fmla="*/ 9008987 w 12181952"/>
              <a:gd name="connsiteY6" fmla="*/ 2621413 h 5240242"/>
              <a:gd name="connsiteX7" fmla="*/ 9007077 w 12181952"/>
              <a:gd name="connsiteY7" fmla="*/ 2621413 h 5240242"/>
              <a:gd name="connsiteX8" fmla="*/ 8995249 w 12181952"/>
              <a:gd name="connsiteY8" fmla="*/ 2871224 h 5240242"/>
              <a:gd name="connsiteX9" fmla="*/ 6653768 w 12181952"/>
              <a:gd name="connsiteY9" fmla="*/ 5227617 h 5240242"/>
              <a:gd name="connsiteX10" fmla="*/ 6452928 w 12181952"/>
              <a:gd name="connsiteY10" fmla="*/ 5237759 h 5240242"/>
              <a:gd name="connsiteX11" fmla="*/ 6452928 w 12181952"/>
              <a:gd name="connsiteY11" fmla="*/ 5240242 h 5240242"/>
              <a:gd name="connsiteX12" fmla="*/ 0 w 12181952"/>
              <a:gd name="connsiteY12" fmla="*/ 5240242 h 5240242"/>
              <a:gd name="connsiteX13" fmla="*/ 0 w 12181952"/>
              <a:gd name="connsiteY13" fmla="*/ 4647105 h 5240242"/>
              <a:gd name="connsiteX14" fmla="*/ 6423191 w 12181952"/>
              <a:gd name="connsiteY14" fmla="*/ 4647105 h 5240242"/>
              <a:gd name="connsiteX15" fmla="*/ 6423191 w 12181952"/>
              <a:gd name="connsiteY15" fmla="*/ 4646506 h 5240242"/>
              <a:gd name="connsiteX16" fmla="*/ 6593162 w 12181952"/>
              <a:gd name="connsiteY16" fmla="*/ 4637923 h 5240242"/>
              <a:gd name="connsiteX17" fmla="*/ 8414402 w 12181952"/>
              <a:gd name="connsiteY17" fmla="*/ 2619738 h 5240242"/>
              <a:gd name="connsiteX18" fmla="*/ 8416318 w 12181952"/>
              <a:gd name="connsiteY18" fmla="*/ 2619738 h 5240242"/>
              <a:gd name="connsiteX19" fmla="*/ 8429767 w 12181952"/>
              <a:gd name="connsiteY19" fmla="*/ 2353389 h 5240242"/>
              <a:gd name="connsiteX20" fmla="*/ 11037646 w 12181952"/>
              <a:gd name="connsiteY20" fmla="*/ 0 h 5240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81952" h="5240242">
                <a:moveTo>
                  <a:pt x="11037646" y="0"/>
                </a:moveTo>
                <a:cubicBezTo>
                  <a:pt x="11399588" y="0"/>
                  <a:pt x="11744397" y="73353"/>
                  <a:pt x="12058019" y="206004"/>
                </a:cubicBezTo>
                <a:lnTo>
                  <a:pt x="12181952" y="265705"/>
                </a:lnTo>
                <a:lnTo>
                  <a:pt x="12181952" y="946742"/>
                </a:lnTo>
                <a:lnTo>
                  <a:pt x="12171889" y="939217"/>
                </a:lnTo>
                <a:cubicBezTo>
                  <a:pt x="11848113" y="720478"/>
                  <a:pt x="11457795" y="592754"/>
                  <a:pt x="11037646" y="592754"/>
                </a:cubicBezTo>
                <a:cubicBezTo>
                  <a:pt x="9917249" y="592754"/>
                  <a:pt x="9008987" y="1501016"/>
                  <a:pt x="9008987" y="2621413"/>
                </a:cubicBezTo>
                <a:lnTo>
                  <a:pt x="9007077" y="2621413"/>
                </a:lnTo>
                <a:lnTo>
                  <a:pt x="8995249" y="2871224"/>
                </a:lnTo>
                <a:cubicBezTo>
                  <a:pt x="8877081" y="4112728"/>
                  <a:pt x="7893015" y="5101764"/>
                  <a:pt x="6653768" y="5227617"/>
                </a:cubicBezTo>
                <a:lnTo>
                  <a:pt x="6452928" y="5237759"/>
                </a:lnTo>
                <a:lnTo>
                  <a:pt x="6452928" y="5240242"/>
                </a:lnTo>
                <a:lnTo>
                  <a:pt x="0" y="5240242"/>
                </a:lnTo>
                <a:lnTo>
                  <a:pt x="0" y="4647105"/>
                </a:lnTo>
                <a:lnTo>
                  <a:pt x="6423191" y="4647105"/>
                </a:lnTo>
                <a:lnTo>
                  <a:pt x="6423191" y="4646506"/>
                </a:lnTo>
                <a:lnTo>
                  <a:pt x="6593162" y="4637923"/>
                </a:lnTo>
                <a:cubicBezTo>
                  <a:pt x="7616125" y="4534036"/>
                  <a:pt x="8414402" y="3670110"/>
                  <a:pt x="8414402" y="2619738"/>
                </a:cubicBezTo>
                <a:lnTo>
                  <a:pt x="8416318" y="2619738"/>
                </a:lnTo>
                <a:lnTo>
                  <a:pt x="8429767" y="2353389"/>
                </a:lnTo>
                <a:cubicBezTo>
                  <a:pt x="8564010" y="1031525"/>
                  <a:pt x="9680365" y="0"/>
                  <a:pt x="1103764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8"/>
            </p:custDataLst>
          </p:nvPr>
        </p:nvSpPr>
        <p:spPr>
          <a:xfrm>
            <a:off x="3864610" y="2919730"/>
            <a:ext cx="7294880" cy="1928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lvl1pPr marL="0" marR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800" b="0" i="0" u="none" strike="noStrike" kern="1200" cap="none" spc="300" normalizeH="0" baseline="0" noProof="1" dirty="0">
                <a:solidFill>
                  <a:schemeClr val="tx1"/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r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节编号"/>
          <p:cNvSpPr txBox="1"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8642985" y="2264819"/>
            <a:ext cx="2516505" cy="64304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800" b="0" i="0" u="none" strike="noStrike" kern="1200" cap="none" spc="30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</a:gra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 algn="r"/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7"/>
          <p:cNvSpPr/>
          <p:nvPr>
            <p:custDataLst>
              <p:tags r:id="rId2"/>
            </p:custDataLst>
          </p:nvPr>
        </p:nvSpPr>
        <p:spPr>
          <a:xfrm>
            <a:off x="5686819" y="0"/>
            <a:ext cx="2372397" cy="6858000"/>
          </a:xfrm>
          <a:custGeom>
            <a:avLst/>
            <a:gdLst>
              <a:gd name="connsiteX0" fmla="*/ 1169803 w 2372397"/>
              <a:gd name="connsiteY0" fmla="*/ 0 h 6858000"/>
              <a:gd name="connsiteX1" fmla="*/ 1987840 w 2372397"/>
              <a:gd name="connsiteY1" fmla="*/ 0 h 6858000"/>
              <a:gd name="connsiteX2" fmla="*/ 1928866 w 2372397"/>
              <a:gd name="connsiteY2" fmla="*/ 56227 h 6858000"/>
              <a:gd name="connsiteX3" fmla="*/ 600565 w 2372397"/>
              <a:gd name="connsiteY3" fmla="*/ 3263031 h 6858000"/>
              <a:gd name="connsiteX4" fmla="*/ 2250922 w 2372397"/>
              <a:gd name="connsiteY4" fmla="*/ 6762540 h 6858000"/>
              <a:gd name="connsiteX5" fmla="*/ 2372397 w 2372397"/>
              <a:gd name="connsiteY5" fmla="*/ 6858000 h 6858000"/>
              <a:gd name="connsiteX6" fmla="*/ 1469404 w 2372397"/>
              <a:gd name="connsiteY6" fmla="*/ 6858000 h 6858000"/>
              <a:gd name="connsiteX7" fmla="*/ 1334154 w 2372397"/>
              <a:gd name="connsiteY7" fmla="*/ 6716141 h 6858000"/>
              <a:gd name="connsiteX8" fmla="*/ 0 w 2372397"/>
              <a:gd name="connsiteY8" fmla="*/ 3263031 h 6858000"/>
              <a:gd name="connsiteX9" fmla="*/ 1020275 w 2372397"/>
              <a:gd name="connsiteY9" fmla="*/ 1902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72397" h="6858000">
                <a:moveTo>
                  <a:pt x="1169803" y="0"/>
                </a:moveTo>
                <a:lnTo>
                  <a:pt x="1987840" y="0"/>
                </a:lnTo>
                <a:lnTo>
                  <a:pt x="1928866" y="56227"/>
                </a:lnTo>
                <a:cubicBezTo>
                  <a:pt x="1108173" y="876920"/>
                  <a:pt x="600565" y="2010696"/>
                  <a:pt x="600565" y="3263031"/>
                </a:cubicBezTo>
                <a:cubicBezTo>
                  <a:pt x="600565" y="4671908"/>
                  <a:pt x="1243007" y="5930734"/>
                  <a:pt x="2250922" y="6762540"/>
                </a:cubicBezTo>
                <a:lnTo>
                  <a:pt x="2372397" y="6858000"/>
                </a:lnTo>
                <a:lnTo>
                  <a:pt x="1469404" y="6858000"/>
                </a:lnTo>
                <a:lnTo>
                  <a:pt x="1334154" y="6716141"/>
                </a:lnTo>
                <a:cubicBezTo>
                  <a:pt x="505221" y="5804111"/>
                  <a:pt x="0" y="4592572"/>
                  <a:pt x="0" y="3263031"/>
                </a:cubicBezTo>
                <a:cubicBezTo>
                  <a:pt x="0" y="2110763"/>
                  <a:pt x="379477" y="1047126"/>
                  <a:pt x="1020275" y="190277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34000"/>
                </a:schemeClr>
              </a:gs>
            </a:gsLst>
            <a:lin ang="36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1" name="任意多边形: 形状 10"/>
          <p:cNvSpPr/>
          <p:nvPr>
            <p:custDataLst>
              <p:tags r:id="rId3"/>
            </p:custDataLst>
          </p:nvPr>
        </p:nvSpPr>
        <p:spPr>
          <a:xfrm>
            <a:off x="6964472" y="0"/>
            <a:ext cx="5227528" cy="6858000"/>
          </a:xfrm>
          <a:custGeom>
            <a:avLst/>
            <a:gdLst>
              <a:gd name="connsiteX0" fmla="*/ 4684308 w 5227528"/>
              <a:gd name="connsiteY0" fmla="*/ 0 h 6858000"/>
              <a:gd name="connsiteX1" fmla="*/ 5227528 w 5227528"/>
              <a:gd name="connsiteY1" fmla="*/ 0 h 6858000"/>
              <a:gd name="connsiteX2" fmla="*/ 5227528 w 5227528"/>
              <a:gd name="connsiteY2" fmla="*/ 181988 h 6858000"/>
              <a:gd name="connsiteX3" fmla="*/ 5199511 w 5227528"/>
              <a:gd name="connsiteY3" fmla="*/ 168492 h 6858000"/>
              <a:gd name="connsiteX4" fmla="*/ 4737260 w 5227528"/>
              <a:gd name="connsiteY4" fmla="*/ 12222 h 6858000"/>
              <a:gd name="connsiteX5" fmla="*/ 1702698 w 5227528"/>
              <a:gd name="connsiteY5" fmla="*/ 0 h 6858000"/>
              <a:gd name="connsiteX6" fmla="*/ 3131932 w 5227528"/>
              <a:gd name="connsiteY6" fmla="*/ 0 h 6858000"/>
              <a:gd name="connsiteX7" fmla="*/ 3078979 w 5227528"/>
              <a:gd name="connsiteY7" fmla="*/ 12222 h 6858000"/>
              <a:gd name="connsiteX8" fmla="*/ 590439 w 5227528"/>
              <a:gd name="connsiteY8" fmla="*/ 3225453 h 6858000"/>
              <a:gd name="connsiteX9" fmla="*/ 3908120 w 5227528"/>
              <a:gd name="connsiteY9" fmla="*/ 6543134 h 6858000"/>
              <a:gd name="connsiteX10" fmla="*/ 5199511 w 5227528"/>
              <a:gd name="connsiteY10" fmla="*/ 6282414 h 6858000"/>
              <a:gd name="connsiteX11" fmla="*/ 5227528 w 5227528"/>
              <a:gd name="connsiteY11" fmla="*/ 6268918 h 6858000"/>
              <a:gd name="connsiteX12" fmla="*/ 5227528 w 5227528"/>
              <a:gd name="connsiteY12" fmla="*/ 6858000 h 6858000"/>
              <a:gd name="connsiteX13" fmla="*/ 2466912 w 5227528"/>
              <a:gd name="connsiteY13" fmla="*/ 6858000 h 6858000"/>
              <a:gd name="connsiteX14" fmla="*/ 2386903 w 5227528"/>
              <a:gd name="connsiteY14" fmla="*/ 6826454 h 6858000"/>
              <a:gd name="connsiteX15" fmla="*/ 0 w 5227528"/>
              <a:gd name="connsiteY15" fmla="*/ 3225453 h 6858000"/>
              <a:gd name="connsiteX16" fmla="*/ 1422193 w 5227528"/>
              <a:gd name="connsiteY16" fmla="*/ 2097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227528" h="6858000">
                <a:moveTo>
                  <a:pt x="4684308" y="0"/>
                </a:moveTo>
                <a:lnTo>
                  <a:pt x="5227528" y="0"/>
                </a:lnTo>
                <a:lnTo>
                  <a:pt x="5227528" y="181988"/>
                </a:lnTo>
                <a:lnTo>
                  <a:pt x="5199511" y="168492"/>
                </a:lnTo>
                <a:cubicBezTo>
                  <a:pt x="5050666" y="105536"/>
                  <a:pt x="4896269" y="53133"/>
                  <a:pt x="4737260" y="12222"/>
                </a:cubicBezTo>
                <a:close/>
                <a:moveTo>
                  <a:pt x="1702698" y="0"/>
                </a:moveTo>
                <a:lnTo>
                  <a:pt x="3131932" y="0"/>
                </a:lnTo>
                <a:lnTo>
                  <a:pt x="3078979" y="12222"/>
                </a:lnTo>
                <a:cubicBezTo>
                  <a:pt x="1647899" y="380422"/>
                  <a:pt x="590439" y="1679446"/>
                  <a:pt x="590439" y="3225453"/>
                </a:cubicBezTo>
                <a:cubicBezTo>
                  <a:pt x="590439" y="5057758"/>
                  <a:pt x="2075815" y="6543134"/>
                  <a:pt x="3908120" y="6543134"/>
                </a:cubicBezTo>
                <a:cubicBezTo>
                  <a:pt x="4366196" y="6543134"/>
                  <a:pt x="4802589" y="6450298"/>
                  <a:pt x="5199511" y="6282414"/>
                </a:cubicBezTo>
                <a:lnTo>
                  <a:pt x="5227528" y="6268918"/>
                </a:lnTo>
                <a:lnTo>
                  <a:pt x="5227528" y="6858000"/>
                </a:lnTo>
                <a:lnTo>
                  <a:pt x="2466912" y="6858000"/>
                </a:lnTo>
                <a:lnTo>
                  <a:pt x="2386903" y="6826454"/>
                </a:lnTo>
                <a:cubicBezTo>
                  <a:pt x="984221" y="6233169"/>
                  <a:pt x="0" y="4844249"/>
                  <a:pt x="0" y="3225453"/>
                </a:cubicBezTo>
                <a:cubicBezTo>
                  <a:pt x="0" y="2011356"/>
                  <a:pt x="553624" y="926565"/>
                  <a:pt x="1422193" y="209758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50000"/>
                </a:schemeClr>
              </a:gs>
            </a:gsLst>
            <a:lin ang="18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" name="任意多边形: 形状 5"/>
          <p:cNvSpPr/>
          <p:nvPr>
            <p:custDataLst>
              <p:tags r:id="rId4"/>
            </p:custDataLst>
          </p:nvPr>
        </p:nvSpPr>
        <p:spPr>
          <a:xfrm>
            <a:off x="0" y="0"/>
            <a:ext cx="1657004" cy="1567026"/>
          </a:xfrm>
          <a:custGeom>
            <a:avLst/>
            <a:gdLst>
              <a:gd name="connsiteX0" fmla="*/ 1166168 w 1657004"/>
              <a:gd name="connsiteY0" fmla="*/ 0 h 1567026"/>
              <a:gd name="connsiteX1" fmla="*/ 1657004 w 1657004"/>
              <a:gd name="connsiteY1" fmla="*/ 0 h 1567026"/>
              <a:gd name="connsiteX2" fmla="*/ 1631683 w 1657004"/>
              <a:gd name="connsiteY2" fmla="*/ 165912 h 1567026"/>
              <a:gd name="connsiteX3" fmla="*/ 86817 w 1657004"/>
              <a:gd name="connsiteY3" fmla="*/ 1562642 h 1567026"/>
              <a:gd name="connsiteX4" fmla="*/ 0 w 1657004"/>
              <a:gd name="connsiteY4" fmla="*/ 1567026 h 1567026"/>
              <a:gd name="connsiteX5" fmla="*/ 0 w 1657004"/>
              <a:gd name="connsiteY5" fmla="*/ 1081262 h 1567026"/>
              <a:gd name="connsiteX6" fmla="*/ 37150 w 1657004"/>
              <a:gd name="connsiteY6" fmla="*/ 1079386 h 1567026"/>
              <a:gd name="connsiteX7" fmla="*/ 1155788 w 1657004"/>
              <a:gd name="connsiteY7" fmla="*/ 68014 h 156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7004" h="1567026">
                <a:moveTo>
                  <a:pt x="1166168" y="0"/>
                </a:moveTo>
                <a:lnTo>
                  <a:pt x="1657004" y="0"/>
                </a:lnTo>
                <a:lnTo>
                  <a:pt x="1631683" y="165912"/>
                </a:lnTo>
                <a:cubicBezTo>
                  <a:pt x="1479236" y="910905"/>
                  <a:pt x="856261" y="1484501"/>
                  <a:pt x="86817" y="1562642"/>
                </a:cubicBezTo>
                <a:lnTo>
                  <a:pt x="0" y="1567026"/>
                </a:lnTo>
                <a:lnTo>
                  <a:pt x="0" y="1081262"/>
                </a:lnTo>
                <a:lnTo>
                  <a:pt x="37150" y="1079386"/>
                </a:lnTo>
                <a:cubicBezTo>
                  <a:pt x="594305" y="1022804"/>
                  <a:pt x="1045401" y="607463"/>
                  <a:pt x="1155788" y="68014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prstDash val="solid"/>
          </a:ln>
          <a:effectLst>
            <a:outerShdw blurRad="203200" dist="38100" algn="l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6" name="任意多边形: 形状 15"/>
          <p:cNvSpPr/>
          <p:nvPr>
            <p:custDataLst>
              <p:tags r:id="rId5"/>
            </p:custDataLst>
          </p:nvPr>
        </p:nvSpPr>
        <p:spPr>
          <a:xfrm>
            <a:off x="9575959" y="1762931"/>
            <a:ext cx="2616041" cy="2943474"/>
          </a:xfrm>
          <a:custGeom>
            <a:avLst/>
            <a:gdLst>
              <a:gd name="connsiteX0" fmla="*/ 1471736 w 2616041"/>
              <a:gd name="connsiteY0" fmla="*/ 601058 h 2943474"/>
              <a:gd name="connsiteX1" fmla="*/ 601057 w 2616041"/>
              <a:gd name="connsiteY1" fmla="*/ 1471737 h 2943474"/>
              <a:gd name="connsiteX2" fmla="*/ 1471736 w 2616041"/>
              <a:gd name="connsiteY2" fmla="*/ 2342416 h 2943474"/>
              <a:gd name="connsiteX3" fmla="*/ 2342415 w 2616041"/>
              <a:gd name="connsiteY3" fmla="*/ 1471737 h 2943474"/>
              <a:gd name="connsiteX4" fmla="*/ 1471736 w 2616041"/>
              <a:gd name="connsiteY4" fmla="*/ 601058 h 2943474"/>
              <a:gd name="connsiteX5" fmla="*/ 1471737 w 2616041"/>
              <a:gd name="connsiteY5" fmla="*/ 0 h 2943474"/>
              <a:gd name="connsiteX6" fmla="*/ 2607401 w 2616041"/>
              <a:gd name="connsiteY6" fmla="*/ 535576 h 2943474"/>
              <a:gd name="connsiteX7" fmla="*/ 2616041 w 2616041"/>
              <a:gd name="connsiteY7" fmla="*/ 547130 h 2943474"/>
              <a:gd name="connsiteX8" fmla="*/ 2616041 w 2616041"/>
              <a:gd name="connsiteY8" fmla="*/ 2396344 h 2943474"/>
              <a:gd name="connsiteX9" fmla="*/ 2607401 w 2616041"/>
              <a:gd name="connsiteY9" fmla="*/ 2407899 h 2943474"/>
              <a:gd name="connsiteX10" fmla="*/ 1471737 w 2616041"/>
              <a:gd name="connsiteY10" fmla="*/ 2943474 h 2943474"/>
              <a:gd name="connsiteX11" fmla="*/ 0 w 2616041"/>
              <a:gd name="connsiteY11" fmla="*/ 1471737 h 2943474"/>
              <a:gd name="connsiteX12" fmla="*/ 1471737 w 2616041"/>
              <a:gd name="connsiteY12" fmla="*/ 0 h 294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16041" h="2943474">
                <a:moveTo>
                  <a:pt x="1471736" y="601058"/>
                </a:moveTo>
                <a:cubicBezTo>
                  <a:pt x="990873" y="601058"/>
                  <a:pt x="601057" y="990874"/>
                  <a:pt x="601057" y="1471737"/>
                </a:cubicBezTo>
                <a:cubicBezTo>
                  <a:pt x="601057" y="1952600"/>
                  <a:pt x="990873" y="2342416"/>
                  <a:pt x="1471736" y="2342416"/>
                </a:cubicBezTo>
                <a:cubicBezTo>
                  <a:pt x="1952599" y="2342416"/>
                  <a:pt x="2342415" y="1952600"/>
                  <a:pt x="2342415" y="1471737"/>
                </a:cubicBezTo>
                <a:cubicBezTo>
                  <a:pt x="2342415" y="990874"/>
                  <a:pt x="1952599" y="601058"/>
                  <a:pt x="1471736" y="601058"/>
                </a:cubicBezTo>
                <a:close/>
                <a:moveTo>
                  <a:pt x="1471737" y="0"/>
                </a:moveTo>
                <a:cubicBezTo>
                  <a:pt x="1928947" y="0"/>
                  <a:pt x="2337463" y="208486"/>
                  <a:pt x="2607401" y="535576"/>
                </a:cubicBezTo>
                <a:lnTo>
                  <a:pt x="2616041" y="547130"/>
                </a:lnTo>
                <a:lnTo>
                  <a:pt x="2616041" y="2396344"/>
                </a:lnTo>
                <a:lnTo>
                  <a:pt x="2607401" y="2407899"/>
                </a:lnTo>
                <a:cubicBezTo>
                  <a:pt x="2337463" y="2734988"/>
                  <a:pt x="1928947" y="2943474"/>
                  <a:pt x="1471737" y="2943474"/>
                </a:cubicBezTo>
                <a:cubicBezTo>
                  <a:pt x="658919" y="2943474"/>
                  <a:pt x="0" y="2284555"/>
                  <a:pt x="0" y="1471737"/>
                </a:cubicBezTo>
                <a:cubicBezTo>
                  <a:pt x="0" y="658919"/>
                  <a:pt x="658919" y="0"/>
                  <a:pt x="1471737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9" name="任意多边形: 形状 18"/>
          <p:cNvSpPr/>
          <p:nvPr>
            <p:custDataLst>
              <p:tags r:id="rId6"/>
            </p:custDataLst>
          </p:nvPr>
        </p:nvSpPr>
        <p:spPr>
          <a:xfrm>
            <a:off x="8426281" y="3234669"/>
            <a:ext cx="3765719" cy="2621413"/>
          </a:xfrm>
          <a:custGeom>
            <a:avLst/>
            <a:gdLst>
              <a:gd name="connsiteX0" fmla="*/ 0 w 3765719"/>
              <a:gd name="connsiteY0" fmla="*/ 0 h 2621413"/>
              <a:gd name="connsiteX1" fmla="*/ 592754 w 3765719"/>
              <a:gd name="connsiteY1" fmla="*/ 0 h 2621413"/>
              <a:gd name="connsiteX2" fmla="*/ 2621413 w 3765719"/>
              <a:gd name="connsiteY2" fmla="*/ 2028659 h 2621413"/>
              <a:gd name="connsiteX3" fmla="*/ 3755656 w 3765719"/>
              <a:gd name="connsiteY3" fmla="*/ 1682196 h 2621413"/>
              <a:gd name="connsiteX4" fmla="*/ 3765719 w 3765719"/>
              <a:gd name="connsiteY4" fmla="*/ 1674671 h 2621413"/>
              <a:gd name="connsiteX5" fmla="*/ 3765719 w 3765719"/>
              <a:gd name="connsiteY5" fmla="*/ 2355708 h 2621413"/>
              <a:gd name="connsiteX6" fmla="*/ 3641786 w 3765719"/>
              <a:gd name="connsiteY6" fmla="*/ 2415410 h 2621413"/>
              <a:gd name="connsiteX7" fmla="*/ 2621413 w 3765719"/>
              <a:gd name="connsiteY7" fmla="*/ 2621413 h 2621413"/>
              <a:gd name="connsiteX8" fmla="*/ 0 w 3765719"/>
              <a:gd name="connsiteY8" fmla="*/ 0 h 262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65719" h="2621413">
                <a:moveTo>
                  <a:pt x="0" y="0"/>
                </a:moveTo>
                <a:lnTo>
                  <a:pt x="592754" y="0"/>
                </a:lnTo>
                <a:cubicBezTo>
                  <a:pt x="592754" y="1120397"/>
                  <a:pt x="1501016" y="2028659"/>
                  <a:pt x="2621413" y="2028659"/>
                </a:cubicBezTo>
                <a:cubicBezTo>
                  <a:pt x="3041562" y="2028659"/>
                  <a:pt x="3431880" y="1900935"/>
                  <a:pt x="3755656" y="1682196"/>
                </a:cubicBezTo>
                <a:lnTo>
                  <a:pt x="3765719" y="1674671"/>
                </a:lnTo>
                <a:lnTo>
                  <a:pt x="3765719" y="2355708"/>
                </a:lnTo>
                <a:lnTo>
                  <a:pt x="3641786" y="2415410"/>
                </a:lnTo>
                <a:cubicBezTo>
                  <a:pt x="3328164" y="2548060"/>
                  <a:pt x="2983355" y="2621413"/>
                  <a:pt x="2621413" y="2621413"/>
                </a:cubicBezTo>
                <a:cubicBezTo>
                  <a:pt x="1173647" y="2621413"/>
                  <a:pt x="0" y="1447767"/>
                  <a:pt x="0" y="0"/>
                </a:cubicBez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0"/>
                </a:schemeClr>
              </a:gs>
              <a:gs pos="100000">
                <a:schemeClr val="accent2">
                  <a:alpha val="55000"/>
                </a:schemeClr>
              </a:gs>
            </a:gsLst>
            <a:lin ang="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3" name="任意多边形: 形状 12"/>
          <p:cNvSpPr/>
          <p:nvPr>
            <p:custDataLst>
              <p:tags r:id="rId7"/>
            </p:custDataLst>
          </p:nvPr>
        </p:nvSpPr>
        <p:spPr>
          <a:xfrm>
            <a:off x="10048" y="613256"/>
            <a:ext cx="12181952" cy="5240242"/>
          </a:xfrm>
          <a:custGeom>
            <a:avLst/>
            <a:gdLst>
              <a:gd name="connsiteX0" fmla="*/ 11037646 w 12181952"/>
              <a:gd name="connsiteY0" fmla="*/ 0 h 5240242"/>
              <a:gd name="connsiteX1" fmla="*/ 12058019 w 12181952"/>
              <a:gd name="connsiteY1" fmla="*/ 206004 h 5240242"/>
              <a:gd name="connsiteX2" fmla="*/ 12181952 w 12181952"/>
              <a:gd name="connsiteY2" fmla="*/ 265705 h 5240242"/>
              <a:gd name="connsiteX3" fmla="*/ 12181952 w 12181952"/>
              <a:gd name="connsiteY3" fmla="*/ 946742 h 5240242"/>
              <a:gd name="connsiteX4" fmla="*/ 12171889 w 12181952"/>
              <a:gd name="connsiteY4" fmla="*/ 939217 h 5240242"/>
              <a:gd name="connsiteX5" fmla="*/ 11037646 w 12181952"/>
              <a:gd name="connsiteY5" fmla="*/ 592754 h 5240242"/>
              <a:gd name="connsiteX6" fmla="*/ 9008987 w 12181952"/>
              <a:gd name="connsiteY6" fmla="*/ 2621413 h 5240242"/>
              <a:gd name="connsiteX7" fmla="*/ 9007077 w 12181952"/>
              <a:gd name="connsiteY7" fmla="*/ 2621413 h 5240242"/>
              <a:gd name="connsiteX8" fmla="*/ 8995249 w 12181952"/>
              <a:gd name="connsiteY8" fmla="*/ 2871224 h 5240242"/>
              <a:gd name="connsiteX9" fmla="*/ 6653768 w 12181952"/>
              <a:gd name="connsiteY9" fmla="*/ 5227617 h 5240242"/>
              <a:gd name="connsiteX10" fmla="*/ 6452928 w 12181952"/>
              <a:gd name="connsiteY10" fmla="*/ 5237759 h 5240242"/>
              <a:gd name="connsiteX11" fmla="*/ 6452928 w 12181952"/>
              <a:gd name="connsiteY11" fmla="*/ 5240242 h 5240242"/>
              <a:gd name="connsiteX12" fmla="*/ 0 w 12181952"/>
              <a:gd name="connsiteY12" fmla="*/ 5240242 h 5240242"/>
              <a:gd name="connsiteX13" fmla="*/ 0 w 12181952"/>
              <a:gd name="connsiteY13" fmla="*/ 4647105 h 5240242"/>
              <a:gd name="connsiteX14" fmla="*/ 6423191 w 12181952"/>
              <a:gd name="connsiteY14" fmla="*/ 4647105 h 5240242"/>
              <a:gd name="connsiteX15" fmla="*/ 6423191 w 12181952"/>
              <a:gd name="connsiteY15" fmla="*/ 4646506 h 5240242"/>
              <a:gd name="connsiteX16" fmla="*/ 6593162 w 12181952"/>
              <a:gd name="connsiteY16" fmla="*/ 4637923 h 5240242"/>
              <a:gd name="connsiteX17" fmla="*/ 8414402 w 12181952"/>
              <a:gd name="connsiteY17" fmla="*/ 2619738 h 5240242"/>
              <a:gd name="connsiteX18" fmla="*/ 8416318 w 12181952"/>
              <a:gd name="connsiteY18" fmla="*/ 2619738 h 5240242"/>
              <a:gd name="connsiteX19" fmla="*/ 8429767 w 12181952"/>
              <a:gd name="connsiteY19" fmla="*/ 2353389 h 5240242"/>
              <a:gd name="connsiteX20" fmla="*/ 11037646 w 12181952"/>
              <a:gd name="connsiteY20" fmla="*/ 0 h 5240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81952" h="5240242">
                <a:moveTo>
                  <a:pt x="11037646" y="0"/>
                </a:moveTo>
                <a:cubicBezTo>
                  <a:pt x="11399588" y="0"/>
                  <a:pt x="11744397" y="73353"/>
                  <a:pt x="12058019" y="206004"/>
                </a:cubicBezTo>
                <a:lnTo>
                  <a:pt x="12181952" y="265705"/>
                </a:lnTo>
                <a:lnTo>
                  <a:pt x="12181952" y="946742"/>
                </a:lnTo>
                <a:lnTo>
                  <a:pt x="12171889" y="939217"/>
                </a:lnTo>
                <a:cubicBezTo>
                  <a:pt x="11848113" y="720478"/>
                  <a:pt x="11457795" y="592754"/>
                  <a:pt x="11037646" y="592754"/>
                </a:cubicBezTo>
                <a:cubicBezTo>
                  <a:pt x="9917249" y="592754"/>
                  <a:pt x="9008987" y="1501016"/>
                  <a:pt x="9008987" y="2621413"/>
                </a:cubicBezTo>
                <a:lnTo>
                  <a:pt x="9007077" y="2621413"/>
                </a:lnTo>
                <a:lnTo>
                  <a:pt x="8995249" y="2871224"/>
                </a:lnTo>
                <a:cubicBezTo>
                  <a:pt x="8877081" y="4112728"/>
                  <a:pt x="7893015" y="5101764"/>
                  <a:pt x="6653768" y="5227617"/>
                </a:cubicBezTo>
                <a:lnTo>
                  <a:pt x="6452928" y="5237759"/>
                </a:lnTo>
                <a:lnTo>
                  <a:pt x="6452928" y="5240242"/>
                </a:lnTo>
                <a:lnTo>
                  <a:pt x="0" y="5240242"/>
                </a:lnTo>
                <a:lnTo>
                  <a:pt x="0" y="4647105"/>
                </a:lnTo>
                <a:lnTo>
                  <a:pt x="6423191" y="4647105"/>
                </a:lnTo>
                <a:lnTo>
                  <a:pt x="6423191" y="4646506"/>
                </a:lnTo>
                <a:lnTo>
                  <a:pt x="6593162" y="4637923"/>
                </a:lnTo>
                <a:cubicBezTo>
                  <a:pt x="7616125" y="4534036"/>
                  <a:pt x="8414402" y="3670110"/>
                  <a:pt x="8414402" y="2619738"/>
                </a:cubicBezTo>
                <a:lnTo>
                  <a:pt x="8416318" y="2619738"/>
                </a:lnTo>
                <a:lnTo>
                  <a:pt x="8429767" y="2353389"/>
                </a:lnTo>
                <a:cubicBezTo>
                  <a:pt x="8564010" y="1031525"/>
                  <a:pt x="9680365" y="0"/>
                  <a:pt x="1103764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0" name="椭圆 9"/>
          <p:cNvSpPr/>
          <p:nvPr>
            <p:custDataLst>
              <p:tags r:id="rId8"/>
            </p:custDataLst>
          </p:nvPr>
        </p:nvSpPr>
        <p:spPr>
          <a:xfrm>
            <a:off x="1082675" y="6301105"/>
            <a:ext cx="72390" cy="72390"/>
          </a:xfrm>
          <a:prstGeom prst="ellipse">
            <a:avLst/>
          </a:prstGeom>
          <a:solidFill>
            <a:schemeClr val="bg1">
              <a:alpha val="7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3" name="椭圆 42"/>
          <p:cNvSpPr/>
          <p:nvPr>
            <p:custDataLst>
              <p:tags r:id="rId9"/>
            </p:custDataLst>
          </p:nvPr>
        </p:nvSpPr>
        <p:spPr>
          <a:xfrm>
            <a:off x="1376680" y="6311265"/>
            <a:ext cx="46355" cy="46355"/>
          </a:xfrm>
          <a:prstGeom prst="ellipse">
            <a:avLst/>
          </a:prstGeom>
          <a:solidFill>
            <a:schemeClr val="accent5"/>
          </a:solidFill>
          <a:ln w="63500">
            <a:solidFill>
              <a:schemeClr val="accent5">
                <a:alpha val="4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5" name="椭圆 44"/>
          <p:cNvSpPr/>
          <p:nvPr>
            <p:custDataLst>
              <p:tags r:id="rId10"/>
            </p:custDataLst>
          </p:nvPr>
        </p:nvSpPr>
        <p:spPr>
          <a:xfrm>
            <a:off x="1623695" y="6301105"/>
            <a:ext cx="72390" cy="72390"/>
          </a:xfrm>
          <a:prstGeom prst="ellipse">
            <a:avLst/>
          </a:prstGeom>
          <a:solidFill>
            <a:schemeClr val="bg1">
              <a:alpha val="7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11"/>
            </p:custDataLst>
          </p:nvPr>
        </p:nvSpPr>
        <p:spPr>
          <a:xfrm>
            <a:off x="893445" y="1762931"/>
            <a:ext cx="7294880" cy="1637043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300" normalizeH="0" baseline="0" noProof="1" dirty="0">
                <a:solidFill>
                  <a:schemeClr val="tx1"/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93445" y="3547393"/>
            <a:ext cx="7294880" cy="745953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5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150" normalizeH="0" baseline="0" noProof="1" dirty="0">
                <a:solidFill>
                  <a:schemeClr val="tx1"/>
                </a:solidFill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版多行文本_3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3429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2057400"/>
            <a:ext cx="3429000" cy="3962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单击此处添加正文</a:t>
            </a:r>
            <a:endParaRPr lang="zh-CN" altLang="en-US" smtClean="0"/>
          </a:p>
        </p:txBody>
      </p:sp>
      <p:sp>
        <p:nvSpPr>
          <p:cNvPr id="8" name="装饰  7"/>
          <p:cNvSpPr>
            <a:spLocks noGrp="1"/>
          </p:cNvSpPr>
          <p:nvPr>
            <p:ph type="body" idx="16393" hasCustomPrompt="1"/>
            <p:custDataLst>
              <p:tags r:id="rId4"/>
            </p:custDataLst>
          </p:nvPr>
        </p:nvSpPr>
        <p:spPr>
          <a:xfrm>
            <a:off x="4648200" y="609600"/>
            <a:ext cx="6934200" cy="1778000"/>
          </a:xfrm>
          <a:custGeom>
            <a:avLst/>
            <a:gdLst>
              <a:gd name="connisteX0" fmla="*/ 0 w 6934200"/>
              <a:gd name="connsiteY0" fmla="*/ 203200 h 1778000"/>
              <a:gd name="connisteX1" fmla="*/ 203200 w 6934200"/>
              <a:gd name="connsiteY1" fmla="*/ 0 h 1778000"/>
              <a:gd name="connisteX2" fmla="*/ 6731000 w 6934200"/>
              <a:gd name="connsiteY2" fmla="*/ 0 h 1778000"/>
              <a:gd name="connisteX3" fmla="*/ 6934200 w 6934200"/>
              <a:gd name="connsiteY3" fmla="*/ 203200 h 1778000"/>
              <a:gd name="connisteX4" fmla="*/ 6934200 w 6934200"/>
              <a:gd name="connsiteY4" fmla="*/ 1574800 h 1778000"/>
              <a:gd name="connisteX5" fmla="*/ 6731000 w 6934200"/>
              <a:gd name="connsiteY5" fmla="*/ 1778000 h 1778000"/>
              <a:gd name="connisteX6" fmla="*/ 203200 w 6934200"/>
              <a:gd name="connsiteY6" fmla="*/ 1778000 h 1778000"/>
              <a:gd name="connisteX7" fmla="*/ 0 w 6934200"/>
              <a:gd name="connsiteY7" fmla="*/ 1574800 h 1778000"/>
              <a:gd name="connisteX8" fmla="*/ 0 w 6934200"/>
              <a:gd name="connsiteY8" fmla="*/ 203200 h 177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934200" h="1778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1574800"/>
                </a:lnTo>
                <a:cubicBezTo>
                  <a:pt x="6934200" y="1687024"/>
                  <a:pt x="6843224" y="1778000"/>
                  <a:pt x="6731000" y="1778000"/>
                </a:cubicBezTo>
                <a:lnTo>
                  <a:pt x="203200" y="1778000"/>
                </a:lnTo>
                <a:cubicBezTo>
                  <a:pt x="90976" y="1778000"/>
                  <a:pt x="0" y="1687024"/>
                  <a:pt x="0" y="15748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</a:schemeClr>
              </a:gs>
              <a:gs pos="100000">
                <a:schemeClr val="accent1">
                  <a:lumMod val="4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4953000" y="914400"/>
            <a:ext cx="632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0" name="文本占位符 9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4953000" y="1473200"/>
            <a:ext cx="6324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1" name="装饰  0"/>
          <p:cNvSpPr>
            <a:spLocks noGrp="1"/>
          </p:cNvSpPr>
          <p:nvPr>
            <p:ph type="body" idx="16394" hasCustomPrompt="1"/>
            <p:custDataLst>
              <p:tags r:id="rId7"/>
            </p:custDataLst>
          </p:nvPr>
        </p:nvSpPr>
        <p:spPr>
          <a:xfrm>
            <a:off x="4648200" y="2540000"/>
            <a:ext cx="6934200" cy="1778000"/>
          </a:xfrm>
          <a:custGeom>
            <a:avLst/>
            <a:gdLst>
              <a:gd name="connisteX0" fmla="*/ 0 w 6934200"/>
              <a:gd name="connsiteY0" fmla="*/ 203200 h 1778000"/>
              <a:gd name="connisteX1" fmla="*/ 203200 w 6934200"/>
              <a:gd name="connsiteY1" fmla="*/ 0 h 1778000"/>
              <a:gd name="connisteX2" fmla="*/ 6731000 w 6934200"/>
              <a:gd name="connsiteY2" fmla="*/ 0 h 1778000"/>
              <a:gd name="connisteX3" fmla="*/ 6934200 w 6934200"/>
              <a:gd name="connsiteY3" fmla="*/ 203200 h 1778000"/>
              <a:gd name="connisteX4" fmla="*/ 6934200 w 6934200"/>
              <a:gd name="connsiteY4" fmla="*/ 1574800 h 1778000"/>
              <a:gd name="connisteX5" fmla="*/ 6731000 w 6934200"/>
              <a:gd name="connsiteY5" fmla="*/ 1778000 h 1778000"/>
              <a:gd name="connisteX6" fmla="*/ 203200 w 6934200"/>
              <a:gd name="connsiteY6" fmla="*/ 1778000 h 1778000"/>
              <a:gd name="connisteX7" fmla="*/ 0 w 6934200"/>
              <a:gd name="connsiteY7" fmla="*/ 1574800 h 1778000"/>
              <a:gd name="connisteX8" fmla="*/ 0 w 6934200"/>
              <a:gd name="connsiteY8" fmla="*/ 203200 h 177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934200" h="1778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1574800"/>
                </a:lnTo>
                <a:cubicBezTo>
                  <a:pt x="6934200" y="1687024"/>
                  <a:pt x="6843224" y="1778000"/>
                  <a:pt x="6731000" y="1778000"/>
                </a:cubicBezTo>
                <a:lnTo>
                  <a:pt x="203200" y="1778000"/>
                </a:lnTo>
                <a:cubicBezTo>
                  <a:pt x="90976" y="1778000"/>
                  <a:pt x="0" y="1687024"/>
                  <a:pt x="0" y="15748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</a:schemeClr>
              </a:gs>
              <a:gs pos="100000">
                <a:schemeClr val="accent1">
                  <a:lumMod val="4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953000" y="2844800"/>
            <a:ext cx="632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4953000" y="3403600"/>
            <a:ext cx="6324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4" name="装饰  3"/>
          <p:cNvSpPr>
            <a:spLocks noGrp="1"/>
          </p:cNvSpPr>
          <p:nvPr>
            <p:ph type="body" idx="16395" hasCustomPrompt="1"/>
            <p:custDataLst>
              <p:tags r:id="rId10"/>
            </p:custDataLst>
          </p:nvPr>
        </p:nvSpPr>
        <p:spPr>
          <a:xfrm>
            <a:off x="4648200" y="4470400"/>
            <a:ext cx="6934200" cy="1778000"/>
          </a:xfrm>
          <a:custGeom>
            <a:avLst/>
            <a:gdLst>
              <a:gd name="connisteX0" fmla="*/ 0 w 6934200"/>
              <a:gd name="connsiteY0" fmla="*/ 203200 h 1778000"/>
              <a:gd name="connisteX1" fmla="*/ 203200 w 6934200"/>
              <a:gd name="connsiteY1" fmla="*/ 0 h 1778000"/>
              <a:gd name="connisteX2" fmla="*/ 6731000 w 6934200"/>
              <a:gd name="connsiteY2" fmla="*/ 0 h 1778000"/>
              <a:gd name="connisteX3" fmla="*/ 6934200 w 6934200"/>
              <a:gd name="connsiteY3" fmla="*/ 203200 h 1778000"/>
              <a:gd name="connisteX4" fmla="*/ 6934200 w 6934200"/>
              <a:gd name="connsiteY4" fmla="*/ 1574800 h 1778000"/>
              <a:gd name="connisteX5" fmla="*/ 6731000 w 6934200"/>
              <a:gd name="connsiteY5" fmla="*/ 1778000 h 1778000"/>
              <a:gd name="connisteX6" fmla="*/ 203200 w 6934200"/>
              <a:gd name="connsiteY6" fmla="*/ 1778000 h 1778000"/>
              <a:gd name="connisteX7" fmla="*/ 0 w 6934200"/>
              <a:gd name="connsiteY7" fmla="*/ 1574800 h 1778000"/>
              <a:gd name="connisteX8" fmla="*/ 0 w 6934200"/>
              <a:gd name="connsiteY8" fmla="*/ 203200 h 177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934200" h="1778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1574800"/>
                </a:lnTo>
                <a:cubicBezTo>
                  <a:pt x="6934200" y="1687024"/>
                  <a:pt x="6843224" y="1778000"/>
                  <a:pt x="6731000" y="1778000"/>
                </a:cubicBezTo>
                <a:lnTo>
                  <a:pt x="203200" y="1778000"/>
                </a:lnTo>
                <a:cubicBezTo>
                  <a:pt x="90976" y="1778000"/>
                  <a:pt x="0" y="1687024"/>
                  <a:pt x="0" y="15748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</a:schemeClr>
              </a:gs>
              <a:gs pos="100000">
                <a:schemeClr val="accent1">
                  <a:lumMod val="4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4953000" y="4775200"/>
            <a:ext cx="632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2" hasCustomPrompt="1"/>
            <p:custDataLst>
              <p:tags r:id="rId12"/>
            </p:custDataLst>
          </p:nvPr>
        </p:nvSpPr>
        <p:spPr>
          <a:xfrm>
            <a:off x="4953000" y="5334000"/>
            <a:ext cx="6324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tags" Target="../tags/tag76.xml"/><Relationship Id="rId15" Type="http://schemas.openxmlformats.org/officeDocument/2006/relationships/tags" Target="../tags/tag75.xml"/><Relationship Id="rId14" Type="http://schemas.openxmlformats.org/officeDocument/2006/relationships/tags" Target="../tags/tag74.xml"/><Relationship Id="rId13" Type="http://schemas.openxmlformats.org/officeDocument/2006/relationships/tags" Target="../tags/tag73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5"/>
          <p:cNvSpPr/>
          <p:nvPr>
            <p:custDataLst>
              <p:tags r:id="rId9"/>
            </p:custDataLst>
          </p:nvPr>
        </p:nvSpPr>
        <p:spPr>
          <a:xfrm>
            <a:off x="0" y="0"/>
            <a:ext cx="1657004" cy="1567026"/>
          </a:xfrm>
          <a:custGeom>
            <a:avLst/>
            <a:gdLst>
              <a:gd name="connsiteX0" fmla="*/ 1166168 w 1657004"/>
              <a:gd name="connsiteY0" fmla="*/ 0 h 1567026"/>
              <a:gd name="connsiteX1" fmla="*/ 1657004 w 1657004"/>
              <a:gd name="connsiteY1" fmla="*/ 0 h 1567026"/>
              <a:gd name="connsiteX2" fmla="*/ 1631683 w 1657004"/>
              <a:gd name="connsiteY2" fmla="*/ 165912 h 1567026"/>
              <a:gd name="connsiteX3" fmla="*/ 86817 w 1657004"/>
              <a:gd name="connsiteY3" fmla="*/ 1562642 h 1567026"/>
              <a:gd name="connsiteX4" fmla="*/ 0 w 1657004"/>
              <a:gd name="connsiteY4" fmla="*/ 1567026 h 1567026"/>
              <a:gd name="connsiteX5" fmla="*/ 0 w 1657004"/>
              <a:gd name="connsiteY5" fmla="*/ 1081262 h 1567026"/>
              <a:gd name="connsiteX6" fmla="*/ 37150 w 1657004"/>
              <a:gd name="connsiteY6" fmla="*/ 1079386 h 1567026"/>
              <a:gd name="connsiteX7" fmla="*/ 1155788 w 1657004"/>
              <a:gd name="connsiteY7" fmla="*/ 68014 h 156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7004" h="1567026">
                <a:moveTo>
                  <a:pt x="1166168" y="0"/>
                </a:moveTo>
                <a:lnTo>
                  <a:pt x="1657004" y="0"/>
                </a:lnTo>
                <a:lnTo>
                  <a:pt x="1631683" y="165912"/>
                </a:lnTo>
                <a:cubicBezTo>
                  <a:pt x="1479236" y="910905"/>
                  <a:pt x="856261" y="1484501"/>
                  <a:pt x="86817" y="1562642"/>
                </a:cubicBezTo>
                <a:lnTo>
                  <a:pt x="0" y="1567026"/>
                </a:lnTo>
                <a:lnTo>
                  <a:pt x="0" y="1081262"/>
                </a:lnTo>
                <a:lnTo>
                  <a:pt x="37150" y="1079386"/>
                </a:lnTo>
                <a:cubicBezTo>
                  <a:pt x="594305" y="1022804"/>
                  <a:pt x="1045401" y="607463"/>
                  <a:pt x="1155788" y="6801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  <a:prstDash val="solid"/>
          </a:ln>
          <a:effectLst>
            <a:outerShdw blurRad="203200" dist="38100" algn="l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cxnSp>
        <p:nvCxnSpPr>
          <p:cNvPr id="9" name="直接连接符 8"/>
          <p:cNvCxnSpPr/>
          <p:nvPr>
            <p:custDataLst>
              <p:tags r:id="rId10"/>
            </p:custDataLst>
          </p:nvPr>
        </p:nvCxnSpPr>
        <p:spPr>
          <a:xfrm>
            <a:off x="748552" y="1260476"/>
            <a:ext cx="77152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297C79FE-DCC0-4620-A566-16CA7A0CE41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defRPr>
            </a:lvl1pPr>
          </a:lstStyle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567026"/>
            <a:ext cx="10969200" cy="4609937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Char char="●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R="0" lvl="1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har char="●"/>
              <a:tabLst>
                <a:tab pos="1609725" algn="l"/>
              </a:tabLst>
            </a:pPr>
            <a:r>
              <a:rPr lang="zh-CN" altLang="en-US" dirty="0"/>
              <a:t>二级</a:t>
            </a:r>
            <a:endParaRPr lang="zh-CN" altLang="en-US" dirty="0"/>
          </a:p>
          <a:p>
            <a:pPr marR="0" lvl="2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zh-CN" altLang="en-US" dirty="0"/>
              <a:t>三级</a:t>
            </a:r>
            <a:endParaRPr lang="zh-CN" altLang="en-US" dirty="0"/>
          </a:p>
          <a:p>
            <a:pPr marR="0" lvl="3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</a:pPr>
            <a:r>
              <a:rPr lang="zh-CN" altLang="en-US" dirty="0"/>
              <a:t>四级</a:t>
            </a:r>
            <a:endParaRPr lang="zh-CN" altLang="en-US" dirty="0"/>
          </a:p>
          <a:p>
            <a:pPr marR="0" lvl="4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365126"/>
            <a:ext cx="10969200" cy="1022514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KSO_TEMPLATE" hidden="1"/>
          <p:cNvSpPr/>
          <p:nvPr userDrawn="1">
            <p:custDataLst>
              <p:tags r:id="rId1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solidFill>
              <a:srgbClr val="DCD6CA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anose="00000500000000000000" charset="-122"/>
              <a:ea typeface="MiSans Normal" panose="00000500000000000000" charset="-122"/>
              <a:sym typeface="MiSans Normal" panose="00000500000000000000" charset="-122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600" b="0" i="0" u="none" strike="noStrike" kern="1200" cap="none" spc="300" normalizeH="0" baseline="0" dirty="0" smtClean="0">
          <a:ln>
            <a:noFill/>
            <a:prstDash val="sysDot"/>
          </a:ln>
          <a:solidFill>
            <a:schemeClr val="tx1"/>
          </a:solidFill>
          <a:latin typeface="MiSans Heavy" panose="00000A00000000000000" charset="-122"/>
          <a:ea typeface="MiSans Heavy" panose="00000A00000000000000" charset="-122"/>
          <a:cs typeface="MiSans Normal" panose="00000500000000000000" charset="-122"/>
          <a:sym typeface="MiSans Heavy" panose="00000A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dirty="0">
          <a:ln>
            <a:noFill/>
            <a:prstDash val="sysDot"/>
          </a:ln>
          <a:solidFill>
            <a:schemeClr val="tx1"/>
          </a:solidFill>
          <a:uFillTx/>
          <a:latin typeface="MiSans Normal" panose="00000500000000000000" charset="-122"/>
          <a:ea typeface="MiSans Normal" panose="00000500000000000000" charset="-122"/>
          <a:cs typeface="MiSans Normal" panose="00000500000000000000" charset="-122"/>
          <a:sym typeface="MiSans Normal" panose="000005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/>
          </a:solidFill>
          <a:uFillTx/>
          <a:latin typeface="MiSans Normal" panose="00000500000000000000" charset="-122"/>
          <a:ea typeface="微软雅黑" panose="020B0503020204020204" pitchFamily="34" charset="-122"/>
          <a:cs typeface="MiSans Normal" panose="00000500000000000000" charset="-122"/>
          <a:sym typeface="MiSans Normal" panose="00000500000000000000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/>
          </a:solidFill>
          <a:uFillTx/>
          <a:latin typeface="MiSans Normal" panose="00000500000000000000" charset="-122"/>
          <a:ea typeface="微软雅黑" panose="020B0503020204020204" pitchFamily="34" charset="-122"/>
          <a:cs typeface="MiSans Normal" panose="00000500000000000000" charset="-122"/>
          <a:sym typeface="MiSans Normal" panose="00000500000000000000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 dirty="0">
          <a:solidFill>
            <a:schemeClr val="tx1"/>
          </a:solidFill>
          <a:uFillTx/>
          <a:latin typeface="MiSans Normal" panose="00000500000000000000" charset="-122"/>
          <a:ea typeface="微软雅黑" panose="020B0503020204020204" pitchFamily="34" charset="-122"/>
          <a:cs typeface="MiSans Normal" panose="00000500000000000000" charset="-122"/>
          <a:sym typeface="MiSans Normal" panose="00000500000000000000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 dirty="0">
          <a:solidFill>
            <a:schemeClr val="tx1"/>
          </a:solidFill>
          <a:uFillTx/>
          <a:latin typeface="MiSans Normal" panose="00000500000000000000" charset="-122"/>
          <a:ea typeface="微软雅黑" panose="020B0503020204020204" pitchFamily="34" charset="-122"/>
          <a:cs typeface="MiSans Normal" panose="00000500000000000000" charset="-122"/>
          <a:sym typeface="MiSans Normal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2" Type="http://schemas.openxmlformats.org/officeDocument/2006/relationships/slideLayout" Target="../slideLayouts/slideLayout6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tags" Target="../tags/tag12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35.xml"/><Relationship Id="rId2" Type="http://schemas.openxmlformats.org/officeDocument/2006/relationships/tags" Target="../tags/tag134.xml"/><Relationship Id="rId1" Type="http://schemas.openxmlformats.org/officeDocument/2006/relationships/tags" Target="../tags/tag133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37.xml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tags" Target="../tags/tag136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2.xml"/><Relationship Id="rId1" Type="http://schemas.openxmlformats.org/officeDocument/2006/relationships/tags" Target="../tags/tag14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" Type="http://schemas.openxmlformats.org/officeDocument/2006/relationships/tags" Target="../tags/tag14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7.xml"/><Relationship Id="rId1" Type="http://schemas.openxmlformats.org/officeDocument/2006/relationships/tags" Target="../tags/tag14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148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6" Type="http://schemas.openxmlformats.org/officeDocument/2006/relationships/slideLayout" Target="../slideLayouts/slideLayout3.xml"/><Relationship Id="rId15" Type="http://schemas.openxmlformats.org/officeDocument/2006/relationships/tags" Target="../tags/tag95.xml"/><Relationship Id="rId14" Type="http://schemas.openxmlformats.org/officeDocument/2006/relationships/tags" Target="../tags/tag94.xml"/><Relationship Id="rId13" Type="http://schemas.openxmlformats.org/officeDocument/2006/relationships/tags" Target="../tags/tag93.xml"/><Relationship Id="rId12" Type="http://schemas.openxmlformats.org/officeDocument/2006/relationships/tags" Target="../tags/tag92.xml"/><Relationship Id="rId11" Type="http://schemas.openxmlformats.org/officeDocument/2006/relationships/tags" Target="../tags/tag91.xml"/><Relationship Id="rId10" Type="http://schemas.openxmlformats.org/officeDocument/2006/relationships/tags" Target="../tags/tag90.xml"/><Relationship Id="rId1" Type="http://schemas.openxmlformats.org/officeDocument/2006/relationships/tags" Target="../tags/tag8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tags" Target="../tags/tag99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tags" Target="../tags/tag11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16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tags" Target="../tags/tag115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" Type="http://schemas.openxmlformats.org/officeDocument/2006/relationships/tags" Target="../tags/tag1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1.xml"/><Relationship Id="rId1" Type="http://schemas.openxmlformats.org/officeDocument/2006/relationships/tags" Target="../tags/tag1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>
          <a:xfrm>
            <a:off x="909320" y="3430270"/>
            <a:ext cx="7294880" cy="580390"/>
          </a:xfrm>
        </p:spPr>
        <p:txBody>
          <a:bodyPr>
            <a:normAutofit/>
          </a:bodyPr>
          <a:lstStyle/>
          <a:p>
            <a:r>
              <a:rPr lang="zh-CN" altLang="en-US" dirty="0">
                <a:gradFill>
                  <a:gsLst>
                    <a:gs pos="0">
                      <a:srgbClr val="08CC96">
                        <a:alpha val="100000"/>
                      </a:srgbClr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</a:gradFill>
              </a:rPr>
              <a:t>让开源贡献像玩游戏一样上瘾</a:t>
            </a:r>
            <a:endParaRPr lang="zh-CN" altLang="en-US" dirty="0">
              <a:gradFill>
                <a:gsLst>
                  <a:gs pos="0">
                    <a:srgbClr val="08CC96">
                      <a:alpha val="100000"/>
                    </a:srgbClr>
                  </a:gs>
                  <a:gs pos="40000">
                    <a:schemeClr val="accent1"/>
                  </a:gs>
                  <a:gs pos="100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909320" y="1645920"/>
            <a:ext cx="7294880" cy="1783715"/>
          </a:xfrm>
        </p:spPr>
        <p:txBody>
          <a:bodyPr>
            <a:noAutofit/>
          </a:bodyPr>
          <a:lstStyle/>
          <a:p>
            <a:r>
              <a:rPr lang="zh-CN" altLang="en-US" sz="4800"/>
              <a:t>开源贡献</a:t>
            </a:r>
            <a:br>
              <a:rPr lang="zh-CN" altLang="en-US" sz="4800"/>
            </a:br>
            <a:r>
              <a:rPr lang="zh-CN" altLang="en-US" sz="4800"/>
              <a:t>心流体验优化系统</a:t>
            </a:r>
            <a:endParaRPr lang="zh-CN" altLang="en-US" sz="4800"/>
          </a:p>
        </p:txBody>
      </p:sp>
      <p:sp>
        <p:nvSpPr>
          <p:cNvPr id="9" name="文本占位符 8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909320" y="4589145"/>
            <a:ext cx="7294880" cy="577850"/>
          </a:xfrm>
        </p:spPr>
        <p:txBody>
          <a:bodyPr/>
          <a:lstStyle/>
          <a:p>
            <a:r>
              <a:rPr lang="zh-CN" altLang="en-US"/>
              <a:t>汇报人：</a:t>
            </a:r>
            <a:r>
              <a:rPr lang="zh-CN" altLang="en-US"/>
              <a:t>贾舒羽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系统架构设计：三层模块化架构</a:t>
            </a:r>
            <a:endParaRPr lang="zh-CN" altLang="en-US"/>
          </a:p>
        </p:txBody>
      </p:sp>
      <p:sp>
        <p:nvSpPr>
          <p:cNvPr id="6" name="圆角矩形 3"/>
          <p:cNvSpPr/>
          <p:nvPr>
            <p:custDataLst>
              <p:tags r:id="rId2"/>
            </p:custDataLst>
          </p:nvPr>
        </p:nvSpPr>
        <p:spPr>
          <a:xfrm>
            <a:off x="802005" y="1942465"/>
            <a:ext cx="3326765" cy="4246245"/>
          </a:xfrm>
          <a:custGeom>
            <a:avLst/>
            <a:gdLst>
              <a:gd name="adj" fmla="val 6621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39" h="6687">
                <a:moveTo>
                  <a:pt x="5035" y="0"/>
                </a:moveTo>
                <a:lnTo>
                  <a:pt x="5041" y="3"/>
                </a:lnTo>
                <a:cubicBezTo>
                  <a:pt x="5158" y="59"/>
                  <a:pt x="5239" y="179"/>
                  <a:pt x="5239" y="318"/>
                </a:cubicBezTo>
                <a:lnTo>
                  <a:pt x="5239" y="6337"/>
                </a:lnTo>
                <a:cubicBezTo>
                  <a:pt x="5239" y="6531"/>
                  <a:pt x="5083" y="6687"/>
                  <a:pt x="4889" y="6687"/>
                </a:cubicBezTo>
                <a:lnTo>
                  <a:pt x="307" y="6687"/>
                </a:lnTo>
                <a:cubicBezTo>
                  <a:pt x="180" y="6687"/>
                  <a:pt x="69" y="6620"/>
                  <a:pt x="8" y="6519"/>
                </a:cubicBezTo>
                <a:lnTo>
                  <a:pt x="0" y="6505"/>
                </a:lnTo>
                <a:lnTo>
                  <a:pt x="10" y="6510"/>
                </a:lnTo>
                <a:cubicBezTo>
                  <a:pt x="52" y="6527"/>
                  <a:pt x="98" y="6537"/>
                  <a:pt x="146" y="6537"/>
                </a:cubicBezTo>
                <a:lnTo>
                  <a:pt x="4728" y="6537"/>
                </a:lnTo>
                <a:cubicBezTo>
                  <a:pt x="4922" y="6537"/>
                  <a:pt x="5078" y="6381"/>
                  <a:pt x="5078" y="6187"/>
                </a:cubicBezTo>
                <a:lnTo>
                  <a:pt x="5078" y="168"/>
                </a:lnTo>
                <a:cubicBezTo>
                  <a:pt x="5078" y="107"/>
                  <a:pt x="5063" y="51"/>
                  <a:pt x="5036" y="1"/>
                </a:cubicBezTo>
                <a:lnTo>
                  <a:pt x="5035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323850" tIns="215900" rIns="179705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lang="zh-CN" altLang="zh-CN" sz="1400" dirty="0">
              <a:solidFill>
                <a:srgbClr val="262626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5" name="圆角矩形 3"/>
          <p:cNvSpPr/>
          <p:nvPr>
            <p:custDataLst>
              <p:tags r:id="rId3"/>
            </p:custDataLst>
          </p:nvPr>
        </p:nvSpPr>
        <p:spPr>
          <a:xfrm>
            <a:off x="672465" y="1816735"/>
            <a:ext cx="3354070" cy="4266565"/>
          </a:xfrm>
          <a:prstGeom prst="roundRect">
            <a:avLst>
              <a:gd name="adj" fmla="val 6621"/>
            </a:avLst>
          </a:prstGeom>
          <a:solidFill>
            <a:schemeClr val="lt1">
              <a:lumMod val="100000"/>
              <a:alpha val="10000"/>
            </a:schemeClr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288290" tIns="252095" rIns="288290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文道潮黑体" panose="02010600040101010101" charset="-122"/>
                <a:ea typeface="文道潮黑体" panose="02010600040101010101" charset="-122"/>
                <a:cs typeface="+mn-ea"/>
                <a:sym typeface="+mn-ea"/>
              </a:rPr>
              <a:t>前端展示层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文道潮黑体" panose="02010600040101010101" charset="-122"/>
              <a:ea typeface="文道潮黑体" panose="02010600040101010101" charset="-122"/>
              <a:cs typeface="+mn-ea"/>
              <a:sym typeface="+mn-ea"/>
            </a:endParaRPr>
          </a:p>
          <a:p>
            <a:pPr lvl="0" algn="l">
              <a:lnSpc>
                <a:spcPct val="140000"/>
              </a:lnSpc>
              <a:buClrTx/>
              <a:buSzTx/>
              <a:buFontTx/>
            </a:pP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11" name="圆角矩形 16"/>
          <p:cNvSpPr/>
          <p:nvPr>
            <p:custDataLst>
              <p:tags r:id="rId4"/>
            </p:custDataLst>
          </p:nvPr>
        </p:nvSpPr>
        <p:spPr>
          <a:xfrm>
            <a:off x="886460" y="5413375"/>
            <a:ext cx="490855" cy="493395"/>
          </a:xfrm>
          <a:prstGeom prst="roundRect">
            <a:avLst>
              <a:gd name="adj" fmla="val 2376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01</a:t>
            </a:r>
            <a:endParaRPr lang="en-US" altLang="zh-CN" sz="140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8" name="圆角矩形 3"/>
          <p:cNvSpPr/>
          <p:nvPr>
            <p:custDataLst>
              <p:tags r:id="rId5"/>
            </p:custDataLst>
          </p:nvPr>
        </p:nvSpPr>
        <p:spPr>
          <a:xfrm>
            <a:off x="4498975" y="1942465"/>
            <a:ext cx="3326765" cy="4246245"/>
          </a:xfrm>
          <a:custGeom>
            <a:avLst/>
            <a:gdLst>
              <a:gd name="adj" fmla="val 6621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39" h="6687">
                <a:moveTo>
                  <a:pt x="5035" y="0"/>
                </a:moveTo>
                <a:lnTo>
                  <a:pt x="5041" y="3"/>
                </a:lnTo>
                <a:cubicBezTo>
                  <a:pt x="5158" y="59"/>
                  <a:pt x="5239" y="179"/>
                  <a:pt x="5239" y="318"/>
                </a:cubicBezTo>
                <a:lnTo>
                  <a:pt x="5239" y="6337"/>
                </a:lnTo>
                <a:cubicBezTo>
                  <a:pt x="5239" y="6531"/>
                  <a:pt x="5083" y="6687"/>
                  <a:pt x="4889" y="6687"/>
                </a:cubicBezTo>
                <a:lnTo>
                  <a:pt x="307" y="6687"/>
                </a:lnTo>
                <a:cubicBezTo>
                  <a:pt x="180" y="6687"/>
                  <a:pt x="69" y="6620"/>
                  <a:pt x="8" y="6519"/>
                </a:cubicBezTo>
                <a:lnTo>
                  <a:pt x="0" y="6505"/>
                </a:lnTo>
                <a:lnTo>
                  <a:pt x="10" y="6510"/>
                </a:lnTo>
                <a:cubicBezTo>
                  <a:pt x="52" y="6527"/>
                  <a:pt x="98" y="6537"/>
                  <a:pt x="146" y="6537"/>
                </a:cubicBezTo>
                <a:lnTo>
                  <a:pt x="4728" y="6537"/>
                </a:lnTo>
                <a:cubicBezTo>
                  <a:pt x="4922" y="6537"/>
                  <a:pt x="5078" y="6381"/>
                  <a:pt x="5078" y="6187"/>
                </a:cubicBezTo>
                <a:lnTo>
                  <a:pt x="5078" y="168"/>
                </a:lnTo>
                <a:cubicBezTo>
                  <a:pt x="5078" y="107"/>
                  <a:pt x="5063" y="51"/>
                  <a:pt x="5036" y="1"/>
                </a:cubicBezTo>
                <a:lnTo>
                  <a:pt x="5035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323850" tIns="215900" rIns="179705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lang="zh-CN" altLang="zh-CN" sz="1400" dirty="0">
              <a:solidFill>
                <a:srgbClr val="262626"/>
              </a:solidFill>
              <a:latin typeface="+mn-ea"/>
              <a:cs typeface="+mn-ea"/>
              <a:sym typeface="+mn-ea"/>
            </a:endParaRPr>
          </a:p>
        </p:txBody>
      </p:sp>
      <p:sp useBgFill="1">
        <p:nvSpPr>
          <p:cNvPr id="49" name="圆角矩形 3"/>
          <p:cNvSpPr/>
          <p:nvPr>
            <p:custDataLst>
              <p:tags r:id="rId6"/>
            </p:custDataLst>
          </p:nvPr>
        </p:nvSpPr>
        <p:spPr>
          <a:xfrm>
            <a:off x="4369435" y="1826895"/>
            <a:ext cx="3354070" cy="4266565"/>
          </a:xfrm>
          <a:prstGeom prst="roundRect">
            <a:avLst>
              <a:gd name="adj" fmla="val 6621"/>
            </a:avLst>
          </a:prstGeom>
          <a:solidFill>
            <a:schemeClr val="lt1">
              <a:lumMod val="100000"/>
              <a:alpha val="10000"/>
            </a:schemeClr>
          </a:solidFill>
          <a:ln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288290" tIns="252095" rIns="288290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文道潮黑体" panose="02010600040101010101" charset="-122"/>
                <a:ea typeface="文道潮黑体" panose="02010600040101010101" charset="-122"/>
                <a:sym typeface="+mn-ea"/>
              </a:rPr>
              <a:t>业务逻辑层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50" name="圆角矩形 16"/>
          <p:cNvSpPr/>
          <p:nvPr>
            <p:custDataLst>
              <p:tags r:id="rId7"/>
            </p:custDataLst>
          </p:nvPr>
        </p:nvSpPr>
        <p:spPr>
          <a:xfrm>
            <a:off x="4583430" y="5413375"/>
            <a:ext cx="490855" cy="493395"/>
          </a:xfrm>
          <a:prstGeom prst="roundRect">
            <a:avLst>
              <a:gd name="adj" fmla="val 23765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02</a:t>
            </a:r>
            <a:endParaRPr lang="en-US" altLang="zh-CN" sz="140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2" name="圆角矩形 3"/>
          <p:cNvSpPr/>
          <p:nvPr>
            <p:custDataLst>
              <p:tags r:id="rId8"/>
            </p:custDataLst>
          </p:nvPr>
        </p:nvSpPr>
        <p:spPr>
          <a:xfrm>
            <a:off x="8182610" y="1942465"/>
            <a:ext cx="3326765" cy="4246245"/>
          </a:xfrm>
          <a:custGeom>
            <a:avLst/>
            <a:gdLst>
              <a:gd name="adj" fmla="val 6621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39" h="6687">
                <a:moveTo>
                  <a:pt x="5035" y="0"/>
                </a:moveTo>
                <a:lnTo>
                  <a:pt x="5041" y="3"/>
                </a:lnTo>
                <a:cubicBezTo>
                  <a:pt x="5158" y="59"/>
                  <a:pt x="5239" y="179"/>
                  <a:pt x="5239" y="318"/>
                </a:cubicBezTo>
                <a:lnTo>
                  <a:pt x="5239" y="6337"/>
                </a:lnTo>
                <a:cubicBezTo>
                  <a:pt x="5239" y="6531"/>
                  <a:pt x="5083" y="6687"/>
                  <a:pt x="4889" y="6687"/>
                </a:cubicBezTo>
                <a:lnTo>
                  <a:pt x="307" y="6687"/>
                </a:lnTo>
                <a:cubicBezTo>
                  <a:pt x="180" y="6687"/>
                  <a:pt x="69" y="6620"/>
                  <a:pt x="8" y="6519"/>
                </a:cubicBezTo>
                <a:lnTo>
                  <a:pt x="0" y="6505"/>
                </a:lnTo>
                <a:lnTo>
                  <a:pt x="10" y="6510"/>
                </a:lnTo>
                <a:cubicBezTo>
                  <a:pt x="52" y="6527"/>
                  <a:pt x="98" y="6537"/>
                  <a:pt x="146" y="6537"/>
                </a:cubicBezTo>
                <a:lnTo>
                  <a:pt x="4728" y="6537"/>
                </a:lnTo>
                <a:cubicBezTo>
                  <a:pt x="4922" y="6537"/>
                  <a:pt x="5078" y="6381"/>
                  <a:pt x="5078" y="6187"/>
                </a:cubicBezTo>
                <a:lnTo>
                  <a:pt x="5078" y="168"/>
                </a:lnTo>
                <a:cubicBezTo>
                  <a:pt x="5078" y="107"/>
                  <a:pt x="5063" y="51"/>
                  <a:pt x="5036" y="1"/>
                </a:cubicBezTo>
                <a:lnTo>
                  <a:pt x="5035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323850" tIns="215900" rIns="179705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lang="zh-CN" altLang="zh-CN" sz="1400" dirty="0">
              <a:solidFill>
                <a:srgbClr val="262626"/>
              </a:solidFill>
              <a:latin typeface="+mn-ea"/>
              <a:cs typeface="+mn-ea"/>
              <a:sym typeface="+mn-ea"/>
            </a:endParaRPr>
          </a:p>
        </p:txBody>
      </p:sp>
      <p:sp useBgFill="1">
        <p:nvSpPr>
          <p:cNvPr id="53" name="圆角矩形 3"/>
          <p:cNvSpPr/>
          <p:nvPr>
            <p:custDataLst>
              <p:tags r:id="rId9"/>
            </p:custDataLst>
          </p:nvPr>
        </p:nvSpPr>
        <p:spPr>
          <a:xfrm>
            <a:off x="8053070" y="1826895"/>
            <a:ext cx="3354070" cy="4266565"/>
          </a:xfrm>
          <a:prstGeom prst="roundRect">
            <a:avLst>
              <a:gd name="adj" fmla="val 6621"/>
            </a:avLst>
          </a:prstGeom>
          <a:solidFill>
            <a:schemeClr val="lt1">
              <a:lumMod val="100000"/>
              <a:alpha val="10000"/>
            </a:schemeClr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288290" tIns="252095" rIns="288290" bIns="698500" numCol="1" spcCol="0" rtlCol="0" fromWordArt="0" anchor="t" anchorCtr="0" forceAA="0" compatLnSpc="1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文道潮黑体" panose="02010600040101010101" charset="-122"/>
                <a:ea typeface="文道潮黑体" panose="02010600040101010101" charset="-122"/>
                <a:sym typeface="+mn-ea"/>
              </a:rPr>
              <a:t>数据存储层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文道潮黑体" panose="02010600040101010101" charset="-122"/>
              <a:ea typeface="文道潮黑体" panose="02010600040101010101" charset="-122"/>
              <a:sym typeface="+mn-ea"/>
            </a:endParaRPr>
          </a:p>
        </p:txBody>
      </p:sp>
      <p:sp>
        <p:nvSpPr>
          <p:cNvPr id="54" name="圆角矩形 16"/>
          <p:cNvSpPr/>
          <p:nvPr>
            <p:custDataLst>
              <p:tags r:id="rId10"/>
            </p:custDataLst>
          </p:nvPr>
        </p:nvSpPr>
        <p:spPr>
          <a:xfrm>
            <a:off x="8267065" y="5413375"/>
            <a:ext cx="490855" cy="493395"/>
          </a:xfrm>
          <a:prstGeom prst="roundRect">
            <a:avLst>
              <a:gd name="adj" fmla="val 2376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rm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03</a:t>
            </a:r>
            <a:endParaRPr lang="en-US" altLang="zh-CN" sz="140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08330" y="1312545"/>
            <a:ext cx="8201660" cy="43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——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技术基础：基于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IoTDB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（数据存储）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 + DataEase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（可视化）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ea"/>
              <a:ea typeface="+mj-ea"/>
              <a:cs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98220" y="2682875"/>
            <a:ext cx="2686050" cy="27311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我们构建了基于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DataEase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的可视化界面，将开发者状态、任务推荐与成长轨迹直观呈现。实时心流仪表盘、智能任务面板和成就徽章系统，让每一次贡献都有即时、可见的反馈。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16780" y="2700655"/>
            <a:ext cx="2623820" cy="27482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核心是心流指数计算引擎与任务匹配算法。通过分析开发者行为时序数据，精准评估能力与状态，遵循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85%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成功率原则推荐挑战，并集成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OpenDigger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分析模块确保社区视角。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15020" y="2720340"/>
            <a:ext cx="2637790" cy="2565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采用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Apache IoTDB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高效存储开发者行为时序数据，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MySQL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管理用户画像与任务库，并通过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GitHub API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实时同步开源世界动态，为上层智能提供稳定、准确的数据燃料。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3864610" y="2919735"/>
            <a:ext cx="7294880" cy="888099"/>
          </a:xfrm>
        </p:spPr>
        <p:txBody>
          <a:bodyPr>
            <a:normAutofit fontScale="90000"/>
          </a:bodyPr>
          <a:lstStyle/>
          <a:p>
            <a:r>
              <a:rPr lang="zh-CN" altLang="en-US" sz="5335"/>
              <a:t>系统功能：</a:t>
            </a:r>
            <a:br>
              <a:rPr lang="zh-CN" altLang="en-US" sz="5335"/>
            </a:br>
            <a:r>
              <a:rPr lang="zh-CN" altLang="en-US" sz="5335"/>
              <a:t>小老师能做什么</a:t>
            </a:r>
            <a:endParaRPr lang="zh-CN" altLang="en-US" sz="5335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7373620" y="2037715"/>
            <a:ext cx="3785870" cy="870585"/>
          </a:xfrm>
        </p:spPr>
        <p:txBody>
          <a:bodyPr>
            <a:noAutofit/>
          </a:bodyPr>
          <a:lstStyle/>
          <a:p>
            <a:r>
              <a:rPr lang="zh-CN" altLang="en-US"/>
              <a:t>PART </a:t>
            </a:r>
            <a:r>
              <a:t>FOUR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989830" y="4386580"/>
            <a:ext cx="6169660" cy="6324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</a:rPr>
              <a:t> ——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</a:rPr>
              <a:t>智能小老师的三大超能力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lt"/>
              <a:ea typeface="+mj-lt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/>
          <a:p>
            <a:r>
              <a:rPr lang="zh-CN" altLang="en-US" dirty="0"/>
              <a:t>核心功能展示</a:t>
            </a:r>
            <a:endParaRPr lang="zh-CN" altLang="en-US" dirty="0"/>
          </a:p>
        </p:txBody>
      </p:sp>
      <p:sp>
        <p:nvSpPr>
          <p:cNvPr id="2" name="圆角矩形 2"/>
          <p:cNvSpPr/>
          <p:nvPr/>
        </p:nvSpPr>
        <p:spPr>
          <a:xfrm>
            <a:off x="874462" y="1848647"/>
            <a:ext cx="2856230" cy="4164965"/>
          </a:xfrm>
          <a:prstGeom prst="roundRect">
            <a:avLst>
              <a:gd name="adj" fmla="val 11904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" name="文本框 31"/>
          <p:cNvSpPr txBox="1"/>
          <p:nvPr/>
        </p:nvSpPr>
        <p:spPr>
          <a:xfrm>
            <a:off x="1296035" y="3796665"/>
            <a:ext cx="1999615" cy="22098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spc="20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智能任务匹配</a:t>
            </a:r>
            <a:endParaRPr lang="zh-CN" altLang="en-US" sz="2400" spc="20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" name="文本框 32"/>
          <p:cNvSpPr txBox="1"/>
          <p:nvPr/>
        </p:nvSpPr>
        <p:spPr>
          <a:xfrm>
            <a:off x="883920" y="4217035"/>
            <a:ext cx="2852420" cy="1076960"/>
          </a:xfrm>
          <a:prstGeom prst="rect">
            <a:avLst/>
          </a:prstGeom>
          <a:noFill/>
          <a:ln w="3175"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自动分析开发者技能水平，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推荐难度合适的任务。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遵循</a:t>
            </a:r>
            <a:r>
              <a:rPr lang="en-US" altLang="zh-CN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85%</a:t>
            </a: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成功率原则，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避免太简单或太困难。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</p:txBody>
      </p:sp>
      <p:sp>
        <p:nvSpPr>
          <p:cNvPr id="6" name="圆角矩形 2"/>
          <p:cNvSpPr/>
          <p:nvPr/>
        </p:nvSpPr>
        <p:spPr>
          <a:xfrm>
            <a:off x="1277052" y="5478942"/>
            <a:ext cx="2051685" cy="306705"/>
          </a:xfrm>
          <a:prstGeom prst="roundRect">
            <a:avLst>
              <a:gd name="adj" fmla="val 50000"/>
            </a:avLst>
          </a:prstGeom>
          <a:solidFill>
            <a:sysClr val="window" lastClr="FFFFFF"/>
          </a:solidFill>
          <a:ln w="19050" cap="flat" cmpd="sng" algn="ctr">
            <a:solidFill>
              <a:sysClr val="window" lastClr="FFFFFF">
                <a:alpha val="60000"/>
              </a:sysClr>
            </a:solidFill>
            <a:prstDash val="solid"/>
            <a:miter lim="800000"/>
          </a:ln>
          <a:effectLst/>
        </p:spPr>
        <p:txBody>
          <a:bodyPr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文本框 26"/>
          <p:cNvSpPr txBox="1"/>
          <p:nvPr/>
        </p:nvSpPr>
        <p:spPr>
          <a:xfrm>
            <a:off x="1565342" y="5539902"/>
            <a:ext cx="1475105" cy="18415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200" dirty="0">
                <a:solidFill>
                  <a:srgbClr val="083090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超能力一：读心术</a:t>
            </a:r>
            <a:endParaRPr lang="zh-CN" altLang="en-US" sz="1200" dirty="0">
              <a:solidFill>
                <a:srgbClr val="083090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6" b="2236"/>
          <a:stretch>
            <a:fillRect/>
          </a:stretch>
        </p:blipFill>
        <p:spPr>
          <a:xfrm>
            <a:off x="1145607" y="2103917"/>
            <a:ext cx="2313940" cy="1472565"/>
          </a:xfrm>
          <a:prstGeom prst="roundRect">
            <a:avLst>
              <a:gd name="adj" fmla="val 12117"/>
            </a:avLst>
          </a:prstGeom>
          <a:solidFill>
            <a:srgbClr val="EEF7FE">
              <a:alpha val="45000"/>
            </a:srgbClr>
          </a:solidFill>
          <a:ln w="19050">
            <a:solidFill>
              <a:sysClr val="window" lastClr="FFFFFF"/>
            </a:solidFill>
          </a:ln>
          <a:effectLst/>
        </p:spPr>
      </p:pic>
      <p:sp>
        <p:nvSpPr>
          <p:cNvPr id="9" name="圆角矩形 2"/>
          <p:cNvSpPr/>
          <p:nvPr/>
        </p:nvSpPr>
        <p:spPr>
          <a:xfrm>
            <a:off x="4579677" y="1848647"/>
            <a:ext cx="2856230" cy="4164965"/>
          </a:xfrm>
          <a:prstGeom prst="roundRect">
            <a:avLst>
              <a:gd name="adj" fmla="val 11904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0" name="文本框 31"/>
          <p:cNvSpPr txBox="1"/>
          <p:nvPr/>
        </p:nvSpPr>
        <p:spPr>
          <a:xfrm>
            <a:off x="5038090" y="3796665"/>
            <a:ext cx="2076450" cy="4813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spc="20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实时心流监测</a:t>
            </a:r>
            <a:endParaRPr lang="zh-CN" altLang="en-US" sz="2400" spc="20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1" name="文本框 32"/>
          <p:cNvSpPr txBox="1"/>
          <p:nvPr/>
        </p:nvSpPr>
        <p:spPr>
          <a:xfrm>
            <a:off x="4671060" y="4217035"/>
            <a:ext cx="2849880" cy="1076960"/>
          </a:xfrm>
          <a:prstGeom prst="rect">
            <a:avLst/>
          </a:prstGeom>
          <a:noFill/>
          <a:ln w="3175"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实时监测开发者心流状态，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识别专注、焦虑或无聊时刻。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通过仪表盘可视化呈现，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及时发现问题并提供建议。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2" name="圆角矩形 2"/>
          <p:cNvSpPr/>
          <p:nvPr/>
        </p:nvSpPr>
        <p:spPr>
          <a:xfrm>
            <a:off x="4982267" y="5478942"/>
            <a:ext cx="2051685" cy="306705"/>
          </a:xfrm>
          <a:prstGeom prst="roundRect">
            <a:avLst>
              <a:gd name="adj" fmla="val 50000"/>
            </a:avLst>
          </a:prstGeom>
          <a:solidFill>
            <a:sysClr val="window" lastClr="FFFFFF"/>
          </a:solidFill>
          <a:ln w="19050" cap="flat" cmpd="sng" algn="ctr">
            <a:solidFill>
              <a:sysClr val="window" lastClr="FFFFFF">
                <a:alpha val="60000"/>
              </a:sysClr>
            </a:solidFill>
            <a:prstDash val="solid"/>
            <a:miter lim="800000"/>
          </a:ln>
          <a:effectLst/>
        </p:spPr>
        <p:txBody>
          <a:bodyPr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3" name="文本框 26"/>
          <p:cNvSpPr txBox="1"/>
          <p:nvPr/>
        </p:nvSpPr>
        <p:spPr>
          <a:xfrm>
            <a:off x="5270557" y="5539902"/>
            <a:ext cx="1475105" cy="18415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200" dirty="0">
                <a:solidFill>
                  <a:srgbClr val="083090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超能力二：透视眼</a:t>
            </a:r>
            <a:endParaRPr lang="zh-CN" altLang="en-US" sz="1200" dirty="0">
              <a:solidFill>
                <a:srgbClr val="083090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1" b="2341"/>
          <a:stretch>
            <a:fillRect/>
          </a:stretch>
        </p:blipFill>
        <p:spPr>
          <a:xfrm>
            <a:off x="4850822" y="2103917"/>
            <a:ext cx="2313940" cy="1472565"/>
          </a:xfrm>
          <a:prstGeom prst="roundRect">
            <a:avLst>
              <a:gd name="adj" fmla="val 12117"/>
            </a:avLst>
          </a:prstGeom>
          <a:solidFill>
            <a:srgbClr val="EEF7FE">
              <a:alpha val="45000"/>
            </a:srgbClr>
          </a:solidFill>
          <a:ln w="19050">
            <a:solidFill>
              <a:sysClr val="window" lastClr="FFFFFF"/>
            </a:solidFill>
          </a:ln>
          <a:effectLst/>
        </p:spPr>
      </p:pic>
      <p:sp>
        <p:nvSpPr>
          <p:cNvPr id="15" name="圆角矩形 2"/>
          <p:cNvSpPr/>
          <p:nvPr/>
        </p:nvSpPr>
        <p:spPr>
          <a:xfrm>
            <a:off x="8284892" y="1848647"/>
            <a:ext cx="2856230" cy="4164965"/>
          </a:xfrm>
          <a:prstGeom prst="roundRect">
            <a:avLst>
              <a:gd name="adj" fmla="val 11904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6" name="文本框 31"/>
          <p:cNvSpPr txBox="1"/>
          <p:nvPr/>
        </p:nvSpPr>
        <p:spPr>
          <a:xfrm>
            <a:off x="8279765" y="3736340"/>
            <a:ext cx="284416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spc="20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个性化成长导航</a:t>
            </a:r>
            <a:endParaRPr lang="zh-CN" altLang="en-US" sz="2400" spc="20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7" name="文本框 32"/>
          <p:cNvSpPr txBox="1"/>
          <p:nvPr/>
        </p:nvSpPr>
        <p:spPr>
          <a:xfrm>
            <a:off x="8279765" y="4217035"/>
            <a:ext cx="2860675" cy="1076960"/>
          </a:xfrm>
          <a:prstGeom prst="rect">
            <a:avLst/>
          </a:prstGeom>
          <a:noFill/>
          <a:ln w="3175"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为每位开发者规划成长路径，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提供渐进式任务挑战。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跟踪进步轨迹，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激励持续参与和提升。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8" name="圆角矩形 2"/>
          <p:cNvSpPr/>
          <p:nvPr/>
        </p:nvSpPr>
        <p:spPr>
          <a:xfrm>
            <a:off x="8687482" y="5478942"/>
            <a:ext cx="2051685" cy="306705"/>
          </a:xfrm>
          <a:prstGeom prst="roundRect">
            <a:avLst>
              <a:gd name="adj" fmla="val 50000"/>
            </a:avLst>
          </a:prstGeom>
          <a:solidFill>
            <a:sysClr val="window" lastClr="FFFFFF"/>
          </a:solidFill>
          <a:ln w="19050" cap="flat" cmpd="sng" algn="ctr">
            <a:solidFill>
              <a:sysClr val="window" lastClr="FFFFFF">
                <a:alpha val="60000"/>
              </a:sysClr>
            </a:solidFill>
            <a:prstDash val="solid"/>
            <a:miter lim="800000"/>
          </a:ln>
          <a:effectLst/>
        </p:spPr>
        <p:txBody>
          <a:bodyPr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9" name="文本框 26"/>
          <p:cNvSpPr txBox="1"/>
          <p:nvPr/>
        </p:nvSpPr>
        <p:spPr>
          <a:xfrm>
            <a:off x="8975772" y="5539902"/>
            <a:ext cx="1475105" cy="18415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200" dirty="0">
                <a:solidFill>
                  <a:srgbClr val="083090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超能力三：导航仪</a:t>
            </a:r>
            <a:endParaRPr lang="zh-CN" altLang="en-US" sz="1200" dirty="0">
              <a:solidFill>
                <a:srgbClr val="083090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5" b="2095"/>
          <a:stretch>
            <a:fillRect/>
          </a:stretch>
        </p:blipFill>
        <p:spPr>
          <a:xfrm>
            <a:off x="8556037" y="2103917"/>
            <a:ext cx="2313940" cy="1472565"/>
          </a:xfrm>
          <a:prstGeom prst="roundRect">
            <a:avLst>
              <a:gd name="adj" fmla="val 12117"/>
            </a:avLst>
          </a:prstGeom>
          <a:solidFill>
            <a:srgbClr val="EEF7FE">
              <a:alpha val="45000"/>
            </a:srgbClr>
          </a:solidFill>
          <a:ln w="19050">
            <a:solidFill>
              <a:sysClr val="window" lastClr="FFFFFF"/>
            </a:solidFill>
          </a:ln>
          <a:effectLst/>
        </p:spPr>
      </p:pic>
      <p:sp>
        <p:nvSpPr>
          <p:cNvPr id="32" name="文本框 31"/>
          <p:cNvSpPr txBox="1"/>
          <p:nvPr/>
        </p:nvSpPr>
        <p:spPr>
          <a:xfrm>
            <a:off x="608330" y="1312545"/>
            <a:ext cx="8201660" cy="43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—— 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三大智能模块实现心流优化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ea"/>
              <a:ea typeface="+mj-ea"/>
              <a:cs typeface="+mj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08330" y="6203315"/>
            <a:ext cx="9855200" cy="4603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>
                <a:latin typeface="+mj-lt"/>
                <a:ea typeface="+mj-lt"/>
                <a:cs typeface="+mj-lt"/>
              </a:rPr>
              <a:t>整体效果：让开源贡献从</a:t>
            </a:r>
            <a:r>
              <a:rPr lang="en-US" altLang="zh-CN" sz="1600">
                <a:latin typeface="+mj-lt"/>
                <a:ea typeface="+mj-lt"/>
                <a:cs typeface="+mj-lt"/>
              </a:rPr>
              <a:t>“</a:t>
            </a:r>
            <a:r>
              <a:rPr lang="zh-CN" altLang="en-US" sz="1600">
                <a:latin typeface="+mj-lt"/>
                <a:ea typeface="+mj-lt"/>
                <a:cs typeface="+mj-lt"/>
              </a:rPr>
              <a:t>任务</a:t>
            </a:r>
            <a:r>
              <a:rPr lang="en-US" altLang="zh-CN" sz="1600">
                <a:latin typeface="+mj-lt"/>
                <a:ea typeface="+mj-lt"/>
                <a:cs typeface="+mj-lt"/>
              </a:rPr>
              <a:t>”</a:t>
            </a:r>
            <a:r>
              <a:rPr lang="zh-CN" altLang="en-US" sz="1600">
                <a:latin typeface="+mj-lt"/>
                <a:ea typeface="+mj-lt"/>
                <a:cs typeface="+mj-lt"/>
              </a:rPr>
              <a:t>变为</a:t>
            </a:r>
            <a:r>
              <a:rPr lang="en-US" altLang="zh-CN" sz="1600">
                <a:latin typeface="+mj-lt"/>
                <a:ea typeface="+mj-lt"/>
                <a:cs typeface="+mj-lt"/>
              </a:rPr>
              <a:t>“</a:t>
            </a:r>
            <a:r>
              <a:rPr lang="zh-CN" altLang="en-US" sz="1600">
                <a:latin typeface="+mj-lt"/>
                <a:ea typeface="+mj-lt"/>
                <a:cs typeface="+mj-lt"/>
              </a:rPr>
              <a:t>游戏</a:t>
            </a:r>
            <a:r>
              <a:rPr lang="en-US" altLang="zh-CN" sz="1600">
                <a:latin typeface="+mj-lt"/>
                <a:ea typeface="+mj-lt"/>
                <a:cs typeface="+mj-lt"/>
              </a:rPr>
              <a:t>”</a:t>
            </a:r>
            <a:r>
              <a:rPr lang="zh-CN" altLang="en-US" sz="1600">
                <a:latin typeface="+mj-lt"/>
                <a:ea typeface="+mj-lt"/>
                <a:cs typeface="+mj-lt"/>
              </a:rPr>
              <a:t>，提升参与度、留存率和贡献质量。</a:t>
            </a:r>
            <a:endParaRPr lang="zh-CN" altLang="en-US" sz="1600">
              <a:latin typeface="+mj-lt"/>
              <a:ea typeface="+mj-lt"/>
              <a:cs typeface="+mj-lt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5234940" y="2919730"/>
            <a:ext cx="5924550" cy="1762760"/>
          </a:xfrm>
        </p:spPr>
        <p:txBody>
          <a:bodyPr>
            <a:normAutofit/>
          </a:bodyPr>
          <a:lstStyle/>
          <a:p>
            <a:r>
              <a:rPr lang="zh-CN" altLang="en-US"/>
              <a:t>创新亮点：</a:t>
            </a:r>
            <a:br>
              <a:rPr lang="zh-CN" altLang="en-US"/>
            </a:br>
            <a:r>
              <a:rPr lang="zh-CN" altLang="en-US"/>
              <a:t>我们最特别的地方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7373620" y="2037715"/>
            <a:ext cx="3785870" cy="870585"/>
          </a:xfrm>
        </p:spPr>
        <p:txBody>
          <a:bodyPr>
            <a:noAutofit/>
          </a:bodyPr>
          <a:lstStyle/>
          <a:p>
            <a:r>
              <a:rPr lang="zh-CN" altLang="en-US"/>
              <a:t>PART </a:t>
            </a:r>
            <a:r>
              <a:t>FIVE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989830" y="4386580"/>
            <a:ext cx="6169660" cy="6324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</a:rPr>
              <a:t>—— 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</a:rPr>
              <a:t>我们与众不同的五大特色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lt"/>
              <a:ea typeface="+mj-lt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/>
          <a:p>
            <a:r>
              <a:rPr lang="zh-CN" altLang="en-US" dirty="0"/>
              <a:t>核心创新：让开源贡献从</a:t>
            </a:r>
            <a:r>
              <a:rPr lang="en-US" altLang="zh-CN" dirty="0"/>
              <a:t>“</a:t>
            </a:r>
            <a:r>
              <a:rPr lang="zh-CN" altLang="en-US" dirty="0"/>
              <a:t>义务</a:t>
            </a:r>
            <a:r>
              <a:rPr lang="en-US" altLang="zh-CN" dirty="0"/>
              <a:t>”</a:t>
            </a:r>
            <a:r>
              <a:rPr lang="zh-CN" altLang="en-US" dirty="0"/>
              <a:t>变</a:t>
            </a:r>
            <a:r>
              <a:rPr lang="en-US" altLang="zh-CN" dirty="0"/>
              <a:t>“</a:t>
            </a:r>
            <a:r>
              <a:rPr lang="zh-CN" altLang="en-US" dirty="0"/>
              <a:t>乐趣</a:t>
            </a:r>
            <a:r>
              <a:rPr lang="en-US" altLang="zh-CN" dirty="0"/>
              <a:t>”</a:t>
            </a:r>
            <a:endParaRPr lang="en-US" altLang="zh-CN" dirty="0"/>
          </a:p>
        </p:txBody>
      </p:sp>
      <p:sp>
        <p:nvSpPr>
          <p:cNvPr id="31" name="Freeform 5"/>
          <p:cNvSpPr/>
          <p:nvPr/>
        </p:nvSpPr>
        <p:spPr bwMode="auto">
          <a:xfrm>
            <a:off x="7162230" y="1670338"/>
            <a:ext cx="3986213" cy="4168775"/>
          </a:xfrm>
          <a:custGeom>
            <a:avLst/>
            <a:gdLst>
              <a:gd name="T0" fmla="*/ 435 w 1252"/>
              <a:gd name="T1" fmla="*/ 647 h 1304"/>
              <a:gd name="T2" fmla="*/ 406 w 1252"/>
              <a:gd name="T3" fmla="*/ 663 h 1304"/>
              <a:gd name="T4" fmla="*/ 175 w 1252"/>
              <a:gd name="T5" fmla="*/ 663 h 1304"/>
              <a:gd name="T6" fmla="*/ 146 w 1252"/>
              <a:gd name="T7" fmla="*/ 647 h 1304"/>
              <a:gd name="T8" fmla="*/ 64 w 1252"/>
              <a:gd name="T9" fmla="*/ 505 h 1304"/>
              <a:gd name="T10" fmla="*/ 6 w 1252"/>
              <a:gd name="T11" fmla="*/ 505 h 1304"/>
              <a:gd name="T12" fmla="*/ 6 w 1252"/>
              <a:gd name="T13" fmla="*/ 505 h 1304"/>
              <a:gd name="T14" fmla="*/ 6 w 1252"/>
              <a:gd name="T15" fmla="*/ 539 h 1304"/>
              <a:gd name="T16" fmla="*/ 107 w 1252"/>
              <a:gd name="T17" fmla="*/ 714 h 1304"/>
              <a:gd name="T18" fmla="*/ 136 w 1252"/>
              <a:gd name="T19" fmla="*/ 731 h 1304"/>
              <a:gd name="T20" fmla="*/ 445 w 1252"/>
              <a:gd name="T21" fmla="*/ 731 h 1304"/>
              <a:gd name="T22" fmla="*/ 474 w 1252"/>
              <a:gd name="T23" fmla="*/ 714 h 1304"/>
              <a:gd name="T24" fmla="*/ 763 w 1252"/>
              <a:gd name="T25" fmla="*/ 213 h 1304"/>
              <a:gd name="T26" fmla="*/ 792 w 1252"/>
              <a:gd name="T27" fmla="*/ 196 h 1304"/>
              <a:gd name="T28" fmla="*/ 1023 w 1252"/>
              <a:gd name="T29" fmla="*/ 196 h 1304"/>
              <a:gd name="T30" fmla="*/ 1052 w 1252"/>
              <a:gd name="T31" fmla="*/ 213 h 1304"/>
              <a:gd name="T32" fmla="*/ 1168 w 1252"/>
              <a:gd name="T33" fmla="*/ 413 h 1304"/>
              <a:gd name="T34" fmla="*/ 1168 w 1252"/>
              <a:gd name="T35" fmla="*/ 446 h 1304"/>
              <a:gd name="T36" fmla="*/ 1052 w 1252"/>
              <a:gd name="T37" fmla="*/ 647 h 1304"/>
              <a:gd name="T38" fmla="*/ 1023 w 1252"/>
              <a:gd name="T39" fmla="*/ 663 h 1304"/>
              <a:gd name="T40" fmla="*/ 792 w 1252"/>
              <a:gd name="T41" fmla="*/ 663 h 1304"/>
              <a:gd name="T42" fmla="*/ 763 w 1252"/>
              <a:gd name="T43" fmla="*/ 647 h 1304"/>
              <a:gd name="T44" fmla="*/ 682 w 1252"/>
              <a:gd name="T45" fmla="*/ 506 h 1304"/>
              <a:gd name="T46" fmla="*/ 623 w 1252"/>
              <a:gd name="T47" fmla="*/ 506 h 1304"/>
              <a:gd name="T48" fmla="*/ 623 w 1252"/>
              <a:gd name="T49" fmla="*/ 506 h 1304"/>
              <a:gd name="T50" fmla="*/ 623 w 1252"/>
              <a:gd name="T51" fmla="*/ 539 h 1304"/>
              <a:gd name="T52" fmla="*/ 724 w 1252"/>
              <a:gd name="T53" fmla="*/ 714 h 1304"/>
              <a:gd name="T54" fmla="*/ 753 w 1252"/>
              <a:gd name="T55" fmla="*/ 731 h 1304"/>
              <a:gd name="T56" fmla="*/ 1062 w 1252"/>
              <a:gd name="T57" fmla="*/ 731 h 1304"/>
              <a:gd name="T58" fmla="*/ 1091 w 1252"/>
              <a:gd name="T59" fmla="*/ 714 h 1304"/>
              <a:gd name="T60" fmla="*/ 1246 w 1252"/>
              <a:gd name="T61" fmla="*/ 446 h 1304"/>
              <a:gd name="T62" fmla="*/ 1246 w 1252"/>
              <a:gd name="T63" fmla="*/ 413 h 1304"/>
              <a:gd name="T64" fmla="*/ 1091 w 1252"/>
              <a:gd name="T65" fmla="*/ 145 h 1304"/>
              <a:gd name="T66" fmla="*/ 1062 w 1252"/>
              <a:gd name="T67" fmla="*/ 129 h 1304"/>
              <a:gd name="T68" fmla="*/ 753 w 1252"/>
              <a:gd name="T69" fmla="*/ 129 h 1304"/>
              <a:gd name="T70" fmla="*/ 724 w 1252"/>
              <a:gd name="T71" fmla="*/ 145 h 1304"/>
              <a:gd name="T72" fmla="*/ 435 w 1252"/>
              <a:gd name="T73" fmla="*/ 647 h 1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52" h="1304">
                <a:moveTo>
                  <a:pt x="435" y="647"/>
                </a:moveTo>
                <a:cubicBezTo>
                  <a:pt x="429" y="657"/>
                  <a:pt x="418" y="663"/>
                  <a:pt x="406" y="663"/>
                </a:cubicBezTo>
                <a:cubicBezTo>
                  <a:pt x="175" y="663"/>
                  <a:pt x="175" y="663"/>
                  <a:pt x="175" y="663"/>
                </a:cubicBezTo>
                <a:cubicBezTo>
                  <a:pt x="163" y="663"/>
                  <a:pt x="152" y="657"/>
                  <a:pt x="146" y="647"/>
                </a:cubicBezTo>
                <a:cubicBezTo>
                  <a:pt x="64" y="505"/>
                  <a:pt x="64" y="505"/>
                  <a:pt x="64" y="505"/>
                </a:cubicBezTo>
                <a:cubicBezTo>
                  <a:pt x="51" y="483"/>
                  <a:pt x="19" y="483"/>
                  <a:pt x="6" y="505"/>
                </a:cubicBezTo>
                <a:cubicBezTo>
                  <a:pt x="6" y="505"/>
                  <a:pt x="6" y="505"/>
                  <a:pt x="6" y="505"/>
                </a:cubicBezTo>
                <a:cubicBezTo>
                  <a:pt x="0" y="516"/>
                  <a:pt x="0" y="528"/>
                  <a:pt x="6" y="539"/>
                </a:cubicBezTo>
                <a:cubicBezTo>
                  <a:pt x="107" y="714"/>
                  <a:pt x="107" y="714"/>
                  <a:pt x="107" y="714"/>
                </a:cubicBezTo>
                <a:cubicBezTo>
                  <a:pt x="113" y="724"/>
                  <a:pt x="124" y="731"/>
                  <a:pt x="136" y="731"/>
                </a:cubicBezTo>
                <a:cubicBezTo>
                  <a:pt x="445" y="731"/>
                  <a:pt x="445" y="731"/>
                  <a:pt x="445" y="731"/>
                </a:cubicBezTo>
                <a:cubicBezTo>
                  <a:pt x="457" y="731"/>
                  <a:pt x="468" y="724"/>
                  <a:pt x="474" y="714"/>
                </a:cubicBezTo>
                <a:cubicBezTo>
                  <a:pt x="664" y="384"/>
                  <a:pt x="614" y="471"/>
                  <a:pt x="763" y="213"/>
                </a:cubicBezTo>
                <a:cubicBezTo>
                  <a:pt x="769" y="202"/>
                  <a:pt x="780" y="196"/>
                  <a:pt x="792" y="196"/>
                </a:cubicBezTo>
                <a:cubicBezTo>
                  <a:pt x="1023" y="196"/>
                  <a:pt x="1023" y="196"/>
                  <a:pt x="1023" y="196"/>
                </a:cubicBezTo>
                <a:cubicBezTo>
                  <a:pt x="1035" y="196"/>
                  <a:pt x="1046" y="202"/>
                  <a:pt x="1052" y="213"/>
                </a:cubicBezTo>
                <a:cubicBezTo>
                  <a:pt x="1168" y="413"/>
                  <a:pt x="1168" y="413"/>
                  <a:pt x="1168" y="413"/>
                </a:cubicBezTo>
                <a:cubicBezTo>
                  <a:pt x="1174" y="423"/>
                  <a:pt x="1174" y="436"/>
                  <a:pt x="1168" y="446"/>
                </a:cubicBezTo>
                <a:cubicBezTo>
                  <a:pt x="1052" y="647"/>
                  <a:pt x="1052" y="647"/>
                  <a:pt x="1052" y="647"/>
                </a:cubicBezTo>
                <a:cubicBezTo>
                  <a:pt x="1046" y="657"/>
                  <a:pt x="1035" y="663"/>
                  <a:pt x="1023" y="663"/>
                </a:cubicBezTo>
                <a:cubicBezTo>
                  <a:pt x="792" y="663"/>
                  <a:pt x="792" y="663"/>
                  <a:pt x="792" y="663"/>
                </a:cubicBezTo>
                <a:cubicBezTo>
                  <a:pt x="780" y="663"/>
                  <a:pt x="769" y="657"/>
                  <a:pt x="763" y="647"/>
                </a:cubicBezTo>
                <a:cubicBezTo>
                  <a:pt x="682" y="506"/>
                  <a:pt x="682" y="506"/>
                  <a:pt x="682" y="506"/>
                </a:cubicBezTo>
                <a:cubicBezTo>
                  <a:pt x="669" y="483"/>
                  <a:pt x="636" y="483"/>
                  <a:pt x="623" y="506"/>
                </a:cubicBezTo>
                <a:cubicBezTo>
                  <a:pt x="623" y="506"/>
                  <a:pt x="623" y="506"/>
                  <a:pt x="623" y="506"/>
                </a:cubicBezTo>
                <a:cubicBezTo>
                  <a:pt x="617" y="516"/>
                  <a:pt x="617" y="529"/>
                  <a:pt x="623" y="539"/>
                </a:cubicBezTo>
                <a:cubicBezTo>
                  <a:pt x="724" y="714"/>
                  <a:pt x="724" y="714"/>
                  <a:pt x="724" y="714"/>
                </a:cubicBezTo>
                <a:cubicBezTo>
                  <a:pt x="730" y="724"/>
                  <a:pt x="741" y="731"/>
                  <a:pt x="753" y="731"/>
                </a:cubicBezTo>
                <a:cubicBezTo>
                  <a:pt x="1062" y="731"/>
                  <a:pt x="1062" y="731"/>
                  <a:pt x="1062" y="731"/>
                </a:cubicBezTo>
                <a:cubicBezTo>
                  <a:pt x="1074" y="731"/>
                  <a:pt x="1085" y="724"/>
                  <a:pt x="1091" y="714"/>
                </a:cubicBezTo>
                <a:cubicBezTo>
                  <a:pt x="1246" y="446"/>
                  <a:pt x="1246" y="446"/>
                  <a:pt x="1246" y="446"/>
                </a:cubicBezTo>
                <a:cubicBezTo>
                  <a:pt x="1252" y="436"/>
                  <a:pt x="1252" y="423"/>
                  <a:pt x="1246" y="413"/>
                </a:cubicBezTo>
                <a:cubicBezTo>
                  <a:pt x="1091" y="145"/>
                  <a:pt x="1091" y="145"/>
                  <a:pt x="1091" y="145"/>
                </a:cubicBezTo>
                <a:cubicBezTo>
                  <a:pt x="1085" y="135"/>
                  <a:pt x="1074" y="129"/>
                  <a:pt x="1062" y="129"/>
                </a:cubicBezTo>
                <a:cubicBezTo>
                  <a:pt x="753" y="129"/>
                  <a:pt x="753" y="129"/>
                  <a:pt x="753" y="129"/>
                </a:cubicBezTo>
                <a:cubicBezTo>
                  <a:pt x="741" y="129"/>
                  <a:pt x="730" y="135"/>
                  <a:pt x="724" y="145"/>
                </a:cubicBezTo>
                <a:cubicBezTo>
                  <a:pt x="55" y="1304"/>
                  <a:pt x="808" y="0"/>
                  <a:pt x="435" y="647"/>
                </a:cubicBezTo>
                <a:close/>
              </a:path>
            </a:pathLst>
          </a:custGeom>
          <a:solidFill>
            <a:sysClr val="window" lastClr="FFFFFF"/>
          </a:solidFill>
          <a:ln>
            <a:solidFill>
              <a:sysClr val="window" lastClr="FFFFFF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2" name="Freeform 6"/>
          <p:cNvSpPr/>
          <p:nvPr/>
        </p:nvSpPr>
        <p:spPr bwMode="auto">
          <a:xfrm>
            <a:off x="5158804" y="2083087"/>
            <a:ext cx="3830638" cy="1924050"/>
          </a:xfrm>
          <a:custGeom>
            <a:avLst/>
            <a:gdLst>
              <a:gd name="T0" fmla="*/ 474 w 1203"/>
              <a:gd name="T1" fmla="*/ 585 h 602"/>
              <a:gd name="T2" fmla="*/ 445 w 1203"/>
              <a:gd name="T3" fmla="*/ 602 h 602"/>
              <a:gd name="T4" fmla="*/ 137 w 1203"/>
              <a:gd name="T5" fmla="*/ 602 h 602"/>
              <a:gd name="T6" fmla="*/ 107 w 1203"/>
              <a:gd name="T7" fmla="*/ 585 h 602"/>
              <a:gd name="T8" fmla="*/ 6 w 1203"/>
              <a:gd name="T9" fmla="*/ 410 h 602"/>
              <a:gd name="T10" fmla="*/ 6 w 1203"/>
              <a:gd name="T11" fmla="*/ 376 h 602"/>
              <a:gd name="T12" fmla="*/ 6 w 1203"/>
              <a:gd name="T13" fmla="*/ 376 h 602"/>
              <a:gd name="T14" fmla="*/ 65 w 1203"/>
              <a:gd name="T15" fmla="*/ 376 h 602"/>
              <a:gd name="T16" fmla="*/ 146 w 1203"/>
              <a:gd name="T17" fmla="*/ 518 h 602"/>
              <a:gd name="T18" fmla="*/ 175 w 1203"/>
              <a:gd name="T19" fmla="*/ 534 h 602"/>
              <a:gd name="T20" fmla="*/ 407 w 1203"/>
              <a:gd name="T21" fmla="*/ 534 h 602"/>
              <a:gd name="T22" fmla="*/ 436 w 1203"/>
              <a:gd name="T23" fmla="*/ 518 h 602"/>
              <a:gd name="T24" fmla="*/ 725 w 1203"/>
              <a:gd name="T25" fmla="*/ 16 h 602"/>
              <a:gd name="T26" fmla="*/ 754 w 1203"/>
              <a:gd name="T27" fmla="*/ 0 h 602"/>
              <a:gd name="T28" fmla="*/ 1063 w 1203"/>
              <a:gd name="T29" fmla="*/ 0 h 602"/>
              <a:gd name="T30" fmla="*/ 1092 w 1203"/>
              <a:gd name="T31" fmla="*/ 16 h 602"/>
              <a:gd name="T32" fmla="*/ 1194 w 1203"/>
              <a:gd name="T33" fmla="*/ 193 h 602"/>
              <a:gd name="T34" fmla="*/ 1181 w 1203"/>
              <a:gd name="T35" fmla="*/ 239 h 602"/>
              <a:gd name="T36" fmla="*/ 1181 w 1203"/>
              <a:gd name="T37" fmla="*/ 239 h 602"/>
              <a:gd name="T38" fmla="*/ 1135 w 1203"/>
              <a:gd name="T39" fmla="*/ 226 h 602"/>
              <a:gd name="T40" fmla="*/ 1053 w 1203"/>
              <a:gd name="T41" fmla="*/ 84 h 602"/>
              <a:gd name="T42" fmla="*/ 1024 w 1203"/>
              <a:gd name="T43" fmla="*/ 67 h 602"/>
              <a:gd name="T44" fmla="*/ 793 w 1203"/>
              <a:gd name="T45" fmla="*/ 67 h 602"/>
              <a:gd name="T46" fmla="*/ 764 w 1203"/>
              <a:gd name="T47" fmla="*/ 84 h 602"/>
              <a:gd name="T48" fmla="*/ 474 w 1203"/>
              <a:gd name="T49" fmla="*/ 585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03" h="602">
                <a:moveTo>
                  <a:pt x="474" y="585"/>
                </a:moveTo>
                <a:cubicBezTo>
                  <a:pt x="468" y="595"/>
                  <a:pt x="457" y="602"/>
                  <a:pt x="445" y="602"/>
                </a:cubicBezTo>
                <a:cubicBezTo>
                  <a:pt x="137" y="602"/>
                  <a:pt x="137" y="602"/>
                  <a:pt x="137" y="602"/>
                </a:cubicBezTo>
                <a:cubicBezTo>
                  <a:pt x="125" y="602"/>
                  <a:pt x="113" y="595"/>
                  <a:pt x="107" y="585"/>
                </a:cubicBezTo>
                <a:cubicBezTo>
                  <a:pt x="6" y="410"/>
                  <a:pt x="6" y="410"/>
                  <a:pt x="6" y="410"/>
                </a:cubicBezTo>
                <a:cubicBezTo>
                  <a:pt x="0" y="399"/>
                  <a:pt x="0" y="387"/>
                  <a:pt x="6" y="376"/>
                </a:cubicBezTo>
                <a:cubicBezTo>
                  <a:pt x="6" y="376"/>
                  <a:pt x="6" y="376"/>
                  <a:pt x="6" y="376"/>
                </a:cubicBezTo>
                <a:cubicBezTo>
                  <a:pt x="19" y="354"/>
                  <a:pt x="52" y="354"/>
                  <a:pt x="65" y="376"/>
                </a:cubicBezTo>
                <a:cubicBezTo>
                  <a:pt x="146" y="518"/>
                  <a:pt x="146" y="518"/>
                  <a:pt x="146" y="518"/>
                </a:cubicBezTo>
                <a:cubicBezTo>
                  <a:pt x="152" y="528"/>
                  <a:pt x="163" y="534"/>
                  <a:pt x="175" y="534"/>
                </a:cubicBezTo>
                <a:cubicBezTo>
                  <a:pt x="407" y="534"/>
                  <a:pt x="407" y="534"/>
                  <a:pt x="407" y="534"/>
                </a:cubicBezTo>
                <a:cubicBezTo>
                  <a:pt x="419" y="534"/>
                  <a:pt x="430" y="528"/>
                  <a:pt x="436" y="518"/>
                </a:cubicBezTo>
                <a:cubicBezTo>
                  <a:pt x="436" y="516"/>
                  <a:pt x="724" y="18"/>
                  <a:pt x="725" y="16"/>
                </a:cubicBezTo>
                <a:cubicBezTo>
                  <a:pt x="731" y="6"/>
                  <a:pt x="742" y="0"/>
                  <a:pt x="754" y="0"/>
                </a:cubicBezTo>
                <a:cubicBezTo>
                  <a:pt x="1063" y="0"/>
                  <a:pt x="1063" y="0"/>
                  <a:pt x="1063" y="0"/>
                </a:cubicBezTo>
                <a:cubicBezTo>
                  <a:pt x="1075" y="0"/>
                  <a:pt x="1086" y="6"/>
                  <a:pt x="1092" y="16"/>
                </a:cubicBezTo>
                <a:cubicBezTo>
                  <a:pt x="1194" y="193"/>
                  <a:pt x="1194" y="193"/>
                  <a:pt x="1194" y="193"/>
                </a:cubicBezTo>
                <a:cubicBezTo>
                  <a:pt x="1203" y="209"/>
                  <a:pt x="1197" y="230"/>
                  <a:pt x="1181" y="239"/>
                </a:cubicBezTo>
                <a:cubicBezTo>
                  <a:pt x="1181" y="239"/>
                  <a:pt x="1181" y="239"/>
                  <a:pt x="1181" y="239"/>
                </a:cubicBezTo>
                <a:cubicBezTo>
                  <a:pt x="1165" y="248"/>
                  <a:pt x="1144" y="242"/>
                  <a:pt x="1135" y="226"/>
                </a:cubicBezTo>
                <a:cubicBezTo>
                  <a:pt x="1053" y="84"/>
                  <a:pt x="1053" y="84"/>
                  <a:pt x="1053" y="84"/>
                </a:cubicBezTo>
                <a:cubicBezTo>
                  <a:pt x="1047" y="73"/>
                  <a:pt x="1036" y="67"/>
                  <a:pt x="1024" y="67"/>
                </a:cubicBezTo>
                <a:cubicBezTo>
                  <a:pt x="793" y="67"/>
                  <a:pt x="793" y="67"/>
                  <a:pt x="793" y="67"/>
                </a:cubicBezTo>
                <a:cubicBezTo>
                  <a:pt x="781" y="67"/>
                  <a:pt x="770" y="73"/>
                  <a:pt x="764" y="84"/>
                </a:cubicBezTo>
                <a:cubicBezTo>
                  <a:pt x="764" y="84"/>
                  <a:pt x="596" y="375"/>
                  <a:pt x="474" y="585"/>
                </a:cubicBezTo>
                <a:close/>
              </a:path>
            </a:pathLst>
          </a:custGeom>
          <a:solidFill>
            <a:sysClr val="window" lastClr="FFFFFF"/>
          </a:solidFill>
          <a:ln>
            <a:solidFill>
              <a:sysClr val="window" lastClr="FFFFFF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3" name="Freeform 7"/>
          <p:cNvSpPr/>
          <p:nvPr/>
        </p:nvSpPr>
        <p:spPr bwMode="auto">
          <a:xfrm>
            <a:off x="3176016" y="2083087"/>
            <a:ext cx="3830638" cy="1924050"/>
          </a:xfrm>
          <a:custGeom>
            <a:avLst/>
            <a:gdLst>
              <a:gd name="T0" fmla="*/ 474 w 1203"/>
              <a:gd name="T1" fmla="*/ 585 h 602"/>
              <a:gd name="T2" fmla="*/ 445 w 1203"/>
              <a:gd name="T3" fmla="*/ 602 h 602"/>
              <a:gd name="T4" fmla="*/ 136 w 1203"/>
              <a:gd name="T5" fmla="*/ 602 h 602"/>
              <a:gd name="T6" fmla="*/ 107 w 1203"/>
              <a:gd name="T7" fmla="*/ 585 h 602"/>
              <a:gd name="T8" fmla="*/ 6 w 1203"/>
              <a:gd name="T9" fmla="*/ 410 h 602"/>
              <a:gd name="T10" fmla="*/ 6 w 1203"/>
              <a:gd name="T11" fmla="*/ 376 h 602"/>
              <a:gd name="T12" fmla="*/ 6 w 1203"/>
              <a:gd name="T13" fmla="*/ 376 h 602"/>
              <a:gd name="T14" fmla="*/ 65 w 1203"/>
              <a:gd name="T15" fmla="*/ 376 h 602"/>
              <a:gd name="T16" fmla="*/ 146 w 1203"/>
              <a:gd name="T17" fmla="*/ 518 h 602"/>
              <a:gd name="T18" fmla="*/ 175 w 1203"/>
              <a:gd name="T19" fmla="*/ 534 h 602"/>
              <a:gd name="T20" fmla="*/ 406 w 1203"/>
              <a:gd name="T21" fmla="*/ 534 h 602"/>
              <a:gd name="T22" fmla="*/ 436 w 1203"/>
              <a:gd name="T23" fmla="*/ 518 h 602"/>
              <a:gd name="T24" fmla="*/ 725 w 1203"/>
              <a:gd name="T25" fmla="*/ 16 h 602"/>
              <a:gd name="T26" fmla="*/ 754 w 1203"/>
              <a:gd name="T27" fmla="*/ 0 h 602"/>
              <a:gd name="T28" fmla="*/ 1063 w 1203"/>
              <a:gd name="T29" fmla="*/ 0 h 602"/>
              <a:gd name="T30" fmla="*/ 1092 w 1203"/>
              <a:gd name="T31" fmla="*/ 16 h 602"/>
              <a:gd name="T32" fmla="*/ 1193 w 1203"/>
              <a:gd name="T33" fmla="*/ 193 h 602"/>
              <a:gd name="T34" fmla="*/ 1181 w 1203"/>
              <a:gd name="T35" fmla="*/ 239 h 602"/>
              <a:gd name="T36" fmla="*/ 1181 w 1203"/>
              <a:gd name="T37" fmla="*/ 239 h 602"/>
              <a:gd name="T38" fmla="*/ 1135 w 1203"/>
              <a:gd name="T39" fmla="*/ 226 h 602"/>
              <a:gd name="T40" fmla="*/ 1053 w 1203"/>
              <a:gd name="T41" fmla="*/ 84 h 602"/>
              <a:gd name="T42" fmla="*/ 1024 w 1203"/>
              <a:gd name="T43" fmla="*/ 67 h 602"/>
              <a:gd name="T44" fmla="*/ 793 w 1203"/>
              <a:gd name="T45" fmla="*/ 67 h 602"/>
              <a:gd name="T46" fmla="*/ 764 w 1203"/>
              <a:gd name="T47" fmla="*/ 84 h 602"/>
              <a:gd name="T48" fmla="*/ 474 w 1203"/>
              <a:gd name="T49" fmla="*/ 585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03" h="602">
                <a:moveTo>
                  <a:pt x="474" y="585"/>
                </a:moveTo>
                <a:cubicBezTo>
                  <a:pt x="468" y="595"/>
                  <a:pt x="457" y="602"/>
                  <a:pt x="445" y="602"/>
                </a:cubicBezTo>
                <a:cubicBezTo>
                  <a:pt x="136" y="602"/>
                  <a:pt x="136" y="602"/>
                  <a:pt x="136" y="602"/>
                </a:cubicBezTo>
                <a:cubicBezTo>
                  <a:pt x="125" y="602"/>
                  <a:pt x="113" y="595"/>
                  <a:pt x="107" y="585"/>
                </a:cubicBezTo>
                <a:cubicBezTo>
                  <a:pt x="6" y="410"/>
                  <a:pt x="6" y="410"/>
                  <a:pt x="6" y="410"/>
                </a:cubicBezTo>
                <a:cubicBezTo>
                  <a:pt x="0" y="399"/>
                  <a:pt x="0" y="387"/>
                  <a:pt x="6" y="376"/>
                </a:cubicBezTo>
                <a:cubicBezTo>
                  <a:pt x="6" y="376"/>
                  <a:pt x="6" y="376"/>
                  <a:pt x="6" y="376"/>
                </a:cubicBezTo>
                <a:cubicBezTo>
                  <a:pt x="19" y="354"/>
                  <a:pt x="52" y="354"/>
                  <a:pt x="65" y="376"/>
                </a:cubicBezTo>
                <a:cubicBezTo>
                  <a:pt x="146" y="518"/>
                  <a:pt x="146" y="518"/>
                  <a:pt x="146" y="518"/>
                </a:cubicBezTo>
                <a:cubicBezTo>
                  <a:pt x="152" y="528"/>
                  <a:pt x="163" y="534"/>
                  <a:pt x="175" y="534"/>
                </a:cubicBezTo>
                <a:cubicBezTo>
                  <a:pt x="406" y="534"/>
                  <a:pt x="406" y="534"/>
                  <a:pt x="406" y="534"/>
                </a:cubicBezTo>
                <a:cubicBezTo>
                  <a:pt x="418" y="534"/>
                  <a:pt x="430" y="528"/>
                  <a:pt x="436" y="518"/>
                </a:cubicBezTo>
                <a:cubicBezTo>
                  <a:pt x="553" y="314"/>
                  <a:pt x="598" y="236"/>
                  <a:pt x="725" y="16"/>
                </a:cubicBezTo>
                <a:cubicBezTo>
                  <a:pt x="731" y="6"/>
                  <a:pt x="742" y="0"/>
                  <a:pt x="754" y="0"/>
                </a:cubicBezTo>
                <a:cubicBezTo>
                  <a:pt x="1063" y="0"/>
                  <a:pt x="1063" y="0"/>
                  <a:pt x="1063" y="0"/>
                </a:cubicBezTo>
                <a:cubicBezTo>
                  <a:pt x="1075" y="0"/>
                  <a:pt x="1086" y="6"/>
                  <a:pt x="1092" y="16"/>
                </a:cubicBezTo>
                <a:cubicBezTo>
                  <a:pt x="1193" y="193"/>
                  <a:pt x="1193" y="193"/>
                  <a:pt x="1193" y="193"/>
                </a:cubicBezTo>
                <a:cubicBezTo>
                  <a:pt x="1203" y="209"/>
                  <a:pt x="1197" y="230"/>
                  <a:pt x="1181" y="239"/>
                </a:cubicBezTo>
                <a:cubicBezTo>
                  <a:pt x="1181" y="239"/>
                  <a:pt x="1181" y="239"/>
                  <a:pt x="1181" y="239"/>
                </a:cubicBezTo>
                <a:cubicBezTo>
                  <a:pt x="1165" y="248"/>
                  <a:pt x="1144" y="242"/>
                  <a:pt x="1135" y="226"/>
                </a:cubicBezTo>
                <a:cubicBezTo>
                  <a:pt x="1053" y="84"/>
                  <a:pt x="1053" y="84"/>
                  <a:pt x="1053" y="84"/>
                </a:cubicBezTo>
                <a:cubicBezTo>
                  <a:pt x="1047" y="73"/>
                  <a:pt x="1036" y="67"/>
                  <a:pt x="1024" y="67"/>
                </a:cubicBezTo>
                <a:cubicBezTo>
                  <a:pt x="793" y="67"/>
                  <a:pt x="793" y="67"/>
                  <a:pt x="793" y="67"/>
                </a:cubicBezTo>
                <a:cubicBezTo>
                  <a:pt x="781" y="67"/>
                  <a:pt x="770" y="73"/>
                  <a:pt x="764" y="84"/>
                </a:cubicBezTo>
                <a:cubicBezTo>
                  <a:pt x="764" y="84"/>
                  <a:pt x="589" y="386"/>
                  <a:pt x="474" y="585"/>
                </a:cubicBezTo>
                <a:close/>
              </a:path>
            </a:pathLst>
          </a:custGeom>
          <a:solidFill>
            <a:sysClr val="window" lastClr="FFFFFF"/>
          </a:solidFill>
          <a:ln>
            <a:solidFill>
              <a:sysClr val="window" lastClr="FFFFFF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4" name="Freeform 8"/>
          <p:cNvSpPr/>
          <p:nvPr/>
        </p:nvSpPr>
        <p:spPr bwMode="auto">
          <a:xfrm>
            <a:off x="1042416" y="2083087"/>
            <a:ext cx="3983038" cy="1924050"/>
          </a:xfrm>
          <a:custGeom>
            <a:avLst/>
            <a:gdLst>
              <a:gd name="T0" fmla="*/ 816 w 1251"/>
              <a:gd name="T1" fmla="*/ 84 h 602"/>
              <a:gd name="T2" fmla="*/ 845 w 1251"/>
              <a:gd name="T3" fmla="*/ 67 h 602"/>
              <a:gd name="T4" fmla="*/ 1076 w 1251"/>
              <a:gd name="T5" fmla="*/ 67 h 602"/>
              <a:gd name="T6" fmla="*/ 1106 w 1251"/>
              <a:gd name="T7" fmla="*/ 84 h 602"/>
              <a:gd name="T8" fmla="*/ 1187 w 1251"/>
              <a:gd name="T9" fmla="*/ 225 h 602"/>
              <a:gd name="T10" fmla="*/ 1245 w 1251"/>
              <a:gd name="T11" fmla="*/ 225 h 602"/>
              <a:gd name="T12" fmla="*/ 1245 w 1251"/>
              <a:gd name="T13" fmla="*/ 225 h 602"/>
              <a:gd name="T14" fmla="*/ 1245 w 1251"/>
              <a:gd name="T15" fmla="*/ 191 h 602"/>
              <a:gd name="T16" fmla="*/ 1144 w 1251"/>
              <a:gd name="T17" fmla="*/ 16 h 602"/>
              <a:gd name="T18" fmla="*/ 1115 w 1251"/>
              <a:gd name="T19" fmla="*/ 0 h 602"/>
              <a:gd name="T20" fmla="*/ 807 w 1251"/>
              <a:gd name="T21" fmla="*/ 0 h 602"/>
              <a:gd name="T22" fmla="*/ 777 w 1251"/>
              <a:gd name="T23" fmla="*/ 16 h 602"/>
              <a:gd name="T24" fmla="*/ 488 w 1251"/>
              <a:gd name="T25" fmla="*/ 518 h 602"/>
              <a:gd name="T26" fmla="*/ 459 w 1251"/>
              <a:gd name="T27" fmla="*/ 534 h 602"/>
              <a:gd name="T28" fmla="*/ 228 w 1251"/>
              <a:gd name="T29" fmla="*/ 534 h 602"/>
              <a:gd name="T30" fmla="*/ 199 w 1251"/>
              <a:gd name="T31" fmla="*/ 518 h 602"/>
              <a:gd name="T32" fmla="*/ 83 w 1251"/>
              <a:gd name="T33" fmla="*/ 317 h 602"/>
              <a:gd name="T34" fmla="*/ 83 w 1251"/>
              <a:gd name="T35" fmla="*/ 284 h 602"/>
              <a:gd name="T36" fmla="*/ 199 w 1251"/>
              <a:gd name="T37" fmla="*/ 84 h 602"/>
              <a:gd name="T38" fmla="*/ 228 w 1251"/>
              <a:gd name="T39" fmla="*/ 67 h 602"/>
              <a:gd name="T40" fmla="*/ 459 w 1251"/>
              <a:gd name="T41" fmla="*/ 67 h 602"/>
              <a:gd name="T42" fmla="*/ 488 w 1251"/>
              <a:gd name="T43" fmla="*/ 84 h 602"/>
              <a:gd name="T44" fmla="*/ 570 w 1251"/>
              <a:gd name="T45" fmla="*/ 225 h 602"/>
              <a:gd name="T46" fmla="*/ 628 w 1251"/>
              <a:gd name="T47" fmla="*/ 225 h 602"/>
              <a:gd name="T48" fmla="*/ 628 w 1251"/>
              <a:gd name="T49" fmla="*/ 225 h 602"/>
              <a:gd name="T50" fmla="*/ 628 w 1251"/>
              <a:gd name="T51" fmla="*/ 191 h 602"/>
              <a:gd name="T52" fmla="*/ 527 w 1251"/>
              <a:gd name="T53" fmla="*/ 16 h 602"/>
              <a:gd name="T54" fmla="*/ 498 w 1251"/>
              <a:gd name="T55" fmla="*/ 0 h 602"/>
              <a:gd name="T56" fmla="*/ 189 w 1251"/>
              <a:gd name="T57" fmla="*/ 0 h 602"/>
              <a:gd name="T58" fmla="*/ 160 w 1251"/>
              <a:gd name="T59" fmla="*/ 16 h 602"/>
              <a:gd name="T60" fmla="*/ 6 w 1251"/>
              <a:gd name="T61" fmla="*/ 284 h 602"/>
              <a:gd name="T62" fmla="*/ 6 w 1251"/>
              <a:gd name="T63" fmla="*/ 317 h 602"/>
              <a:gd name="T64" fmla="*/ 160 w 1251"/>
              <a:gd name="T65" fmla="*/ 585 h 602"/>
              <a:gd name="T66" fmla="*/ 189 w 1251"/>
              <a:gd name="T67" fmla="*/ 602 h 602"/>
              <a:gd name="T68" fmla="*/ 498 w 1251"/>
              <a:gd name="T69" fmla="*/ 602 h 602"/>
              <a:gd name="T70" fmla="*/ 527 w 1251"/>
              <a:gd name="T71" fmla="*/ 585 h 602"/>
              <a:gd name="T72" fmla="*/ 816 w 1251"/>
              <a:gd name="T73" fmla="*/ 84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51" h="602">
                <a:moveTo>
                  <a:pt x="816" y="84"/>
                </a:moveTo>
                <a:cubicBezTo>
                  <a:pt x="822" y="73"/>
                  <a:pt x="833" y="67"/>
                  <a:pt x="845" y="67"/>
                </a:cubicBezTo>
                <a:cubicBezTo>
                  <a:pt x="1076" y="67"/>
                  <a:pt x="1076" y="67"/>
                  <a:pt x="1076" y="67"/>
                </a:cubicBezTo>
                <a:cubicBezTo>
                  <a:pt x="1088" y="67"/>
                  <a:pt x="1100" y="73"/>
                  <a:pt x="1106" y="84"/>
                </a:cubicBezTo>
                <a:cubicBezTo>
                  <a:pt x="1187" y="225"/>
                  <a:pt x="1187" y="225"/>
                  <a:pt x="1187" y="225"/>
                </a:cubicBezTo>
                <a:cubicBezTo>
                  <a:pt x="1200" y="247"/>
                  <a:pt x="1233" y="247"/>
                  <a:pt x="1245" y="225"/>
                </a:cubicBezTo>
                <a:cubicBezTo>
                  <a:pt x="1245" y="225"/>
                  <a:pt x="1245" y="225"/>
                  <a:pt x="1245" y="225"/>
                </a:cubicBezTo>
                <a:cubicBezTo>
                  <a:pt x="1251" y="215"/>
                  <a:pt x="1251" y="202"/>
                  <a:pt x="1245" y="191"/>
                </a:cubicBezTo>
                <a:cubicBezTo>
                  <a:pt x="1144" y="16"/>
                  <a:pt x="1144" y="16"/>
                  <a:pt x="1144" y="16"/>
                </a:cubicBezTo>
                <a:cubicBezTo>
                  <a:pt x="1138" y="6"/>
                  <a:pt x="1127" y="0"/>
                  <a:pt x="1115" y="0"/>
                </a:cubicBezTo>
                <a:cubicBezTo>
                  <a:pt x="807" y="0"/>
                  <a:pt x="807" y="0"/>
                  <a:pt x="807" y="0"/>
                </a:cubicBezTo>
                <a:cubicBezTo>
                  <a:pt x="795" y="0"/>
                  <a:pt x="783" y="6"/>
                  <a:pt x="777" y="16"/>
                </a:cubicBezTo>
                <a:cubicBezTo>
                  <a:pt x="777" y="16"/>
                  <a:pt x="557" y="399"/>
                  <a:pt x="488" y="518"/>
                </a:cubicBezTo>
                <a:cubicBezTo>
                  <a:pt x="482" y="528"/>
                  <a:pt x="471" y="534"/>
                  <a:pt x="459" y="534"/>
                </a:cubicBezTo>
                <a:cubicBezTo>
                  <a:pt x="228" y="534"/>
                  <a:pt x="228" y="534"/>
                  <a:pt x="228" y="534"/>
                </a:cubicBezTo>
                <a:cubicBezTo>
                  <a:pt x="216" y="534"/>
                  <a:pt x="205" y="528"/>
                  <a:pt x="199" y="518"/>
                </a:cubicBezTo>
                <a:cubicBezTo>
                  <a:pt x="83" y="317"/>
                  <a:pt x="83" y="317"/>
                  <a:pt x="83" y="317"/>
                </a:cubicBezTo>
                <a:cubicBezTo>
                  <a:pt x="77" y="307"/>
                  <a:pt x="77" y="294"/>
                  <a:pt x="83" y="284"/>
                </a:cubicBezTo>
                <a:cubicBezTo>
                  <a:pt x="199" y="84"/>
                  <a:pt x="199" y="84"/>
                  <a:pt x="199" y="84"/>
                </a:cubicBezTo>
                <a:cubicBezTo>
                  <a:pt x="205" y="73"/>
                  <a:pt x="216" y="67"/>
                  <a:pt x="228" y="67"/>
                </a:cubicBezTo>
                <a:cubicBezTo>
                  <a:pt x="459" y="67"/>
                  <a:pt x="459" y="67"/>
                  <a:pt x="459" y="67"/>
                </a:cubicBezTo>
                <a:cubicBezTo>
                  <a:pt x="471" y="67"/>
                  <a:pt x="482" y="73"/>
                  <a:pt x="488" y="84"/>
                </a:cubicBezTo>
                <a:cubicBezTo>
                  <a:pt x="570" y="225"/>
                  <a:pt x="570" y="225"/>
                  <a:pt x="570" y="225"/>
                </a:cubicBezTo>
                <a:cubicBezTo>
                  <a:pt x="582" y="247"/>
                  <a:pt x="615" y="247"/>
                  <a:pt x="628" y="225"/>
                </a:cubicBezTo>
                <a:cubicBezTo>
                  <a:pt x="628" y="225"/>
                  <a:pt x="628" y="225"/>
                  <a:pt x="628" y="225"/>
                </a:cubicBezTo>
                <a:cubicBezTo>
                  <a:pt x="634" y="214"/>
                  <a:pt x="634" y="201"/>
                  <a:pt x="628" y="191"/>
                </a:cubicBezTo>
                <a:cubicBezTo>
                  <a:pt x="527" y="16"/>
                  <a:pt x="527" y="16"/>
                  <a:pt x="527" y="16"/>
                </a:cubicBezTo>
                <a:cubicBezTo>
                  <a:pt x="521" y="6"/>
                  <a:pt x="510" y="0"/>
                  <a:pt x="498" y="0"/>
                </a:cubicBezTo>
                <a:cubicBezTo>
                  <a:pt x="189" y="0"/>
                  <a:pt x="189" y="0"/>
                  <a:pt x="189" y="0"/>
                </a:cubicBezTo>
                <a:cubicBezTo>
                  <a:pt x="177" y="0"/>
                  <a:pt x="166" y="6"/>
                  <a:pt x="160" y="16"/>
                </a:cubicBezTo>
                <a:cubicBezTo>
                  <a:pt x="6" y="284"/>
                  <a:pt x="6" y="284"/>
                  <a:pt x="6" y="284"/>
                </a:cubicBezTo>
                <a:cubicBezTo>
                  <a:pt x="0" y="294"/>
                  <a:pt x="0" y="307"/>
                  <a:pt x="6" y="317"/>
                </a:cubicBezTo>
                <a:cubicBezTo>
                  <a:pt x="160" y="585"/>
                  <a:pt x="160" y="585"/>
                  <a:pt x="160" y="585"/>
                </a:cubicBezTo>
                <a:cubicBezTo>
                  <a:pt x="166" y="595"/>
                  <a:pt x="177" y="602"/>
                  <a:pt x="189" y="602"/>
                </a:cubicBezTo>
                <a:cubicBezTo>
                  <a:pt x="498" y="602"/>
                  <a:pt x="498" y="602"/>
                  <a:pt x="498" y="602"/>
                </a:cubicBezTo>
                <a:cubicBezTo>
                  <a:pt x="510" y="602"/>
                  <a:pt x="521" y="595"/>
                  <a:pt x="527" y="585"/>
                </a:cubicBezTo>
                <a:cubicBezTo>
                  <a:pt x="558" y="530"/>
                  <a:pt x="585" y="485"/>
                  <a:pt x="816" y="84"/>
                </a:cubicBezTo>
                <a:close/>
              </a:path>
            </a:pathLst>
          </a:custGeom>
          <a:solidFill>
            <a:sysClr val="window" lastClr="FFFFFF"/>
          </a:solidFill>
          <a:ln>
            <a:solidFill>
              <a:sysClr val="window" lastClr="FFFFFF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6" name="Freeform 16"/>
          <p:cNvSpPr>
            <a:spLocks noEditPoints="1"/>
          </p:cNvSpPr>
          <p:nvPr/>
        </p:nvSpPr>
        <p:spPr bwMode="auto">
          <a:xfrm>
            <a:off x="3807841" y="2759362"/>
            <a:ext cx="546100" cy="571500"/>
          </a:xfrm>
          <a:custGeom>
            <a:avLst/>
            <a:gdLst>
              <a:gd name="T0" fmla="*/ 128 w 169"/>
              <a:gd name="T1" fmla="*/ 18 h 177"/>
              <a:gd name="T2" fmla="*/ 150 w 169"/>
              <a:gd name="T3" fmla="*/ 1 h 177"/>
              <a:gd name="T4" fmla="*/ 144 w 169"/>
              <a:gd name="T5" fmla="*/ 28 h 177"/>
              <a:gd name="T6" fmla="*/ 107 w 169"/>
              <a:gd name="T7" fmla="*/ 77 h 177"/>
              <a:gd name="T8" fmla="*/ 127 w 169"/>
              <a:gd name="T9" fmla="*/ 18 h 177"/>
              <a:gd name="T10" fmla="*/ 88 w 169"/>
              <a:gd name="T11" fmla="*/ 91 h 177"/>
              <a:gd name="T12" fmla="*/ 107 w 169"/>
              <a:gd name="T13" fmla="*/ 77 h 177"/>
              <a:gd name="T14" fmla="*/ 150 w 169"/>
              <a:gd name="T15" fmla="*/ 148 h 177"/>
              <a:gd name="T16" fmla="*/ 153 w 169"/>
              <a:gd name="T17" fmla="*/ 176 h 177"/>
              <a:gd name="T18" fmla="*/ 133 w 169"/>
              <a:gd name="T19" fmla="*/ 157 h 177"/>
              <a:gd name="T20" fmla="*/ 110 w 169"/>
              <a:gd name="T21" fmla="*/ 101 h 177"/>
              <a:gd name="T22" fmla="*/ 151 w 169"/>
              <a:gd name="T23" fmla="*/ 147 h 177"/>
              <a:gd name="T24" fmla="*/ 146 w 169"/>
              <a:gd name="T25" fmla="*/ 130 h 177"/>
              <a:gd name="T26" fmla="*/ 138 w 169"/>
              <a:gd name="T27" fmla="*/ 130 h 177"/>
              <a:gd name="T28" fmla="*/ 129 w 169"/>
              <a:gd name="T29" fmla="*/ 135 h 177"/>
              <a:gd name="T30" fmla="*/ 129 w 169"/>
              <a:gd name="T31" fmla="*/ 125 h 177"/>
              <a:gd name="T32" fmla="*/ 129 w 169"/>
              <a:gd name="T33" fmla="*/ 135 h 177"/>
              <a:gd name="T34" fmla="*/ 121 w 169"/>
              <a:gd name="T35" fmla="*/ 130 h 177"/>
              <a:gd name="T36" fmla="*/ 112 w 169"/>
              <a:gd name="T37" fmla="*/ 130 h 177"/>
              <a:gd name="T38" fmla="*/ 27 w 169"/>
              <a:gd name="T39" fmla="*/ 103 h 177"/>
              <a:gd name="T40" fmla="*/ 88 w 169"/>
              <a:gd name="T41" fmla="*/ 91 h 177"/>
              <a:gd name="T42" fmla="*/ 28 w 169"/>
              <a:gd name="T43" fmla="*/ 84 h 177"/>
              <a:gd name="T44" fmla="*/ 1 w 169"/>
              <a:gd name="T45" fmla="*/ 91 h 177"/>
              <a:gd name="T46" fmla="*/ 27 w 169"/>
              <a:gd name="T47" fmla="*/ 102 h 177"/>
              <a:gd name="T48" fmla="*/ 60 w 169"/>
              <a:gd name="T49" fmla="*/ 101 h 177"/>
              <a:gd name="T50" fmla="*/ 60 w 169"/>
              <a:gd name="T51" fmla="*/ 84 h 177"/>
              <a:gd name="T52" fmla="*/ 49 w 169"/>
              <a:gd name="T53" fmla="*/ 76 h 177"/>
              <a:gd name="T54" fmla="*/ 60 w 169"/>
              <a:gd name="T55" fmla="*/ 101 h 177"/>
              <a:gd name="T56" fmla="*/ 52 w 169"/>
              <a:gd name="T57" fmla="*/ 109 h 177"/>
              <a:gd name="T58" fmla="*/ 61 w 169"/>
              <a:gd name="T59" fmla="*/ 109 h 177"/>
              <a:gd name="T60" fmla="*/ 111 w 169"/>
              <a:gd name="T61" fmla="*/ 26 h 177"/>
              <a:gd name="T62" fmla="*/ 118 w 169"/>
              <a:gd name="T63" fmla="*/ 53 h 177"/>
              <a:gd name="T64" fmla="*/ 111 w 169"/>
              <a:gd name="T65" fmla="*/ 26 h 177"/>
              <a:gd name="T66" fmla="*/ 120 w 169"/>
              <a:gd name="T67" fmla="*/ 61 h 177"/>
              <a:gd name="T68" fmla="*/ 111 w 169"/>
              <a:gd name="T69" fmla="*/ 61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9" h="177">
                <a:moveTo>
                  <a:pt x="127" y="18"/>
                </a:moveTo>
                <a:cubicBezTo>
                  <a:pt x="127" y="18"/>
                  <a:pt x="128" y="18"/>
                  <a:pt x="128" y="18"/>
                </a:cubicBezTo>
                <a:cubicBezTo>
                  <a:pt x="149" y="0"/>
                  <a:pt x="149" y="0"/>
                  <a:pt x="149" y="0"/>
                </a:cubicBezTo>
                <a:cubicBezTo>
                  <a:pt x="150" y="0"/>
                  <a:pt x="151" y="1"/>
                  <a:pt x="150" y="1"/>
                </a:cubicBezTo>
                <a:cubicBezTo>
                  <a:pt x="144" y="28"/>
                  <a:pt x="144" y="28"/>
                  <a:pt x="144" y="28"/>
                </a:cubicBezTo>
                <a:cubicBezTo>
                  <a:pt x="143" y="28"/>
                  <a:pt x="144" y="28"/>
                  <a:pt x="144" y="28"/>
                </a:cubicBezTo>
                <a:cubicBezTo>
                  <a:pt x="159" y="43"/>
                  <a:pt x="161" y="66"/>
                  <a:pt x="149" y="83"/>
                </a:cubicBezTo>
                <a:cubicBezTo>
                  <a:pt x="137" y="74"/>
                  <a:pt x="121" y="71"/>
                  <a:pt x="107" y="77"/>
                </a:cubicBezTo>
                <a:cubicBezTo>
                  <a:pt x="101" y="63"/>
                  <a:pt x="88" y="54"/>
                  <a:pt x="73" y="52"/>
                </a:cubicBezTo>
                <a:cubicBezTo>
                  <a:pt x="77" y="26"/>
                  <a:pt x="103" y="11"/>
                  <a:pt x="127" y="18"/>
                </a:cubicBezTo>
                <a:close/>
                <a:moveTo>
                  <a:pt x="107" y="77"/>
                </a:moveTo>
                <a:cubicBezTo>
                  <a:pt x="99" y="80"/>
                  <a:pt x="93" y="85"/>
                  <a:pt x="88" y="91"/>
                </a:cubicBezTo>
                <a:cubicBezTo>
                  <a:pt x="94" y="96"/>
                  <a:pt x="102" y="100"/>
                  <a:pt x="110" y="100"/>
                </a:cubicBezTo>
                <a:cubicBezTo>
                  <a:pt x="111" y="92"/>
                  <a:pt x="110" y="84"/>
                  <a:pt x="107" y="77"/>
                </a:cubicBezTo>
                <a:close/>
                <a:moveTo>
                  <a:pt x="151" y="147"/>
                </a:moveTo>
                <a:cubicBezTo>
                  <a:pt x="150" y="147"/>
                  <a:pt x="150" y="148"/>
                  <a:pt x="150" y="148"/>
                </a:cubicBezTo>
                <a:cubicBezTo>
                  <a:pt x="155" y="175"/>
                  <a:pt x="155" y="175"/>
                  <a:pt x="155" y="175"/>
                </a:cubicBezTo>
                <a:cubicBezTo>
                  <a:pt x="155" y="176"/>
                  <a:pt x="154" y="177"/>
                  <a:pt x="153" y="176"/>
                </a:cubicBezTo>
                <a:cubicBezTo>
                  <a:pt x="134" y="157"/>
                  <a:pt x="134" y="157"/>
                  <a:pt x="134" y="157"/>
                </a:cubicBezTo>
                <a:cubicBezTo>
                  <a:pt x="134" y="157"/>
                  <a:pt x="134" y="157"/>
                  <a:pt x="133" y="157"/>
                </a:cubicBezTo>
                <a:cubicBezTo>
                  <a:pt x="113" y="162"/>
                  <a:pt x="92" y="152"/>
                  <a:pt x="84" y="133"/>
                </a:cubicBezTo>
                <a:cubicBezTo>
                  <a:pt x="98" y="128"/>
                  <a:pt x="108" y="115"/>
                  <a:pt x="110" y="101"/>
                </a:cubicBezTo>
                <a:cubicBezTo>
                  <a:pt x="125" y="102"/>
                  <a:pt x="140" y="96"/>
                  <a:pt x="149" y="83"/>
                </a:cubicBezTo>
                <a:cubicBezTo>
                  <a:pt x="169" y="100"/>
                  <a:pt x="169" y="130"/>
                  <a:pt x="151" y="147"/>
                </a:cubicBezTo>
                <a:close/>
                <a:moveTo>
                  <a:pt x="142" y="134"/>
                </a:moveTo>
                <a:cubicBezTo>
                  <a:pt x="145" y="134"/>
                  <a:pt x="146" y="133"/>
                  <a:pt x="146" y="130"/>
                </a:cubicBezTo>
                <a:cubicBezTo>
                  <a:pt x="146" y="127"/>
                  <a:pt x="145" y="125"/>
                  <a:pt x="142" y="125"/>
                </a:cubicBezTo>
                <a:cubicBezTo>
                  <a:pt x="140" y="125"/>
                  <a:pt x="138" y="127"/>
                  <a:pt x="138" y="130"/>
                </a:cubicBezTo>
                <a:cubicBezTo>
                  <a:pt x="138" y="132"/>
                  <a:pt x="139" y="134"/>
                  <a:pt x="142" y="134"/>
                </a:cubicBezTo>
                <a:close/>
                <a:moveTo>
                  <a:pt x="129" y="135"/>
                </a:moveTo>
                <a:cubicBezTo>
                  <a:pt x="132" y="135"/>
                  <a:pt x="134" y="133"/>
                  <a:pt x="134" y="130"/>
                </a:cubicBezTo>
                <a:cubicBezTo>
                  <a:pt x="134" y="127"/>
                  <a:pt x="132" y="125"/>
                  <a:pt x="129" y="125"/>
                </a:cubicBezTo>
                <a:cubicBezTo>
                  <a:pt x="127" y="125"/>
                  <a:pt x="125" y="127"/>
                  <a:pt x="125" y="130"/>
                </a:cubicBezTo>
                <a:cubicBezTo>
                  <a:pt x="125" y="133"/>
                  <a:pt x="127" y="135"/>
                  <a:pt x="129" y="135"/>
                </a:cubicBezTo>
                <a:close/>
                <a:moveTo>
                  <a:pt x="117" y="135"/>
                </a:moveTo>
                <a:cubicBezTo>
                  <a:pt x="120" y="135"/>
                  <a:pt x="121" y="133"/>
                  <a:pt x="121" y="130"/>
                </a:cubicBezTo>
                <a:cubicBezTo>
                  <a:pt x="121" y="127"/>
                  <a:pt x="119" y="126"/>
                  <a:pt x="117" y="126"/>
                </a:cubicBezTo>
                <a:cubicBezTo>
                  <a:pt x="114" y="126"/>
                  <a:pt x="112" y="127"/>
                  <a:pt x="112" y="130"/>
                </a:cubicBezTo>
                <a:cubicBezTo>
                  <a:pt x="112" y="133"/>
                  <a:pt x="114" y="135"/>
                  <a:pt x="117" y="135"/>
                </a:cubicBezTo>
                <a:close/>
                <a:moveTo>
                  <a:pt x="27" y="103"/>
                </a:moveTo>
                <a:cubicBezTo>
                  <a:pt x="33" y="128"/>
                  <a:pt x="59" y="143"/>
                  <a:pt x="83" y="133"/>
                </a:cubicBezTo>
                <a:cubicBezTo>
                  <a:pt x="77" y="120"/>
                  <a:pt x="79" y="104"/>
                  <a:pt x="88" y="91"/>
                </a:cubicBezTo>
                <a:cubicBezTo>
                  <a:pt x="76" y="82"/>
                  <a:pt x="70" y="67"/>
                  <a:pt x="72" y="52"/>
                </a:cubicBezTo>
                <a:cubicBezTo>
                  <a:pt x="52" y="50"/>
                  <a:pt x="33" y="63"/>
                  <a:pt x="28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1" y="91"/>
                  <a:pt x="1" y="91"/>
                  <a:pt x="1" y="91"/>
                </a:cubicBezTo>
                <a:cubicBezTo>
                  <a:pt x="0" y="92"/>
                  <a:pt x="0" y="93"/>
                  <a:pt x="1" y="93"/>
                </a:cubicBezTo>
                <a:cubicBezTo>
                  <a:pt x="27" y="102"/>
                  <a:pt x="27" y="102"/>
                  <a:pt x="27" y="102"/>
                </a:cubicBezTo>
                <a:cubicBezTo>
                  <a:pt x="27" y="103"/>
                  <a:pt x="27" y="103"/>
                  <a:pt x="27" y="103"/>
                </a:cubicBezTo>
                <a:close/>
                <a:moveTo>
                  <a:pt x="60" y="101"/>
                </a:moveTo>
                <a:cubicBezTo>
                  <a:pt x="53" y="101"/>
                  <a:pt x="53" y="101"/>
                  <a:pt x="53" y="101"/>
                </a:cubicBezTo>
                <a:cubicBezTo>
                  <a:pt x="53" y="91"/>
                  <a:pt x="60" y="89"/>
                  <a:pt x="60" y="84"/>
                </a:cubicBezTo>
                <a:cubicBezTo>
                  <a:pt x="60" y="79"/>
                  <a:pt x="53" y="79"/>
                  <a:pt x="50" y="81"/>
                </a:cubicBezTo>
                <a:cubicBezTo>
                  <a:pt x="49" y="76"/>
                  <a:pt x="49" y="76"/>
                  <a:pt x="49" y="76"/>
                </a:cubicBezTo>
                <a:cubicBezTo>
                  <a:pt x="55" y="72"/>
                  <a:pt x="67" y="73"/>
                  <a:pt x="67" y="83"/>
                </a:cubicBezTo>
                <a:cubicBezTo>
                  <a:pt x="67" y="91"/>
                  <a:pt x="60" y="91"/>
                  <a:pt x="60" y="101"/>
                </a:cubicBezTo>
                <a:close/>
                <a:moveTo>
                  <a:pt x="56" y="114"/>
                </a:moveTo>
                <a:cubicBezTo>
                  <a:pt x="54" y="114"/>
                  <a:pt x="52" y="112"/>
                  <a:pt x="52" y="109"/>
                </a:cubicBezTo>
                <a:cubicBezTo>
                  <a:pt x="52" y="106"/>
                  <a:pt x="54" y="104"/>
                  <a:pt x="56" y="104"/>
                </a:cubicBezTo>
                <a:cubicBezTo>
                  <a:pt x="59" y="104"/>
                  <a:pt x="61" y="106"/>
                  <a:pt x="61" y="109"/>
                </a:cubicBezTo>
                <a:cubicBezTo>
                  <a:pt x="61" y="112"/>
                  <a:pt x="59" y="114"/>
                  <a:pt x="56" y="114"/>
                </a:cubicBezTo>
                <a:close/>
                <a:moveTo>
                  <a:pt x="111" y="26"/>
                </a:moveTo>
                <a:cubicBezTo>
                  <a:pt x="112" y="53"/>
                  <a:pt x="112" y="53"/>
                  <a:pt x="112" y="53"/>
                </a:cubicBezTo>
                <a:cubicBezTo>
                  <a:pt x="118" y="53"/>
                  <a:pt x="118" y="53"/>
                  <a:pt x="118" y="53"/>
                </a:cubicBezTo>
                <a:cubicBezTo>
                  <a:pt x="119" y="26"/>
                  <a:pt x="119" y="26"/>
                  <a:pt x="119" y="26"/>
                </a:cubicBezTo>
                <a:cubicBezTo>
                  <a:pt x="111" y="26"/>
                  <a:pt x="111" y="26"/>
                  <a:pt x="111" y="26"/>
                </a:cubicBezTo>
                <a:close/>
                <a:moveTo>
                  <a:pt x="115" y="66"/>
                </a:moveTo>
                <a:cubicBezTo>
                  <a:pt x="118" y="66"/>
                  <a:pt x="120" y="64"/>
                  <a:pt x="120" y="61"/>
                </a:cubicBezTo>
                <a:cubicBezTo>
                  <a:pt x="120" y="59"/>
                  <a:pt x="118" y="57"/>
                  <a:pt x="115" y="57"/>
                </a:cubicBezTo>
                <a:cubicBezTo>
                  <a:pt x="113" y="57"/>
                  <a:pt x="111" y="59"/>
                  <a:pt x="111" y="61"/>
                </a:cubicBezTo>
                <a:cubicBezTo>
                  <a:pt x="111" y="64"/>
                  <a:pt x="113" y="66"/>
                  <a:pt x="115" y="66"/>
                </a:cubicBezTo>
                <a:close/>
              </a:path>
            </a:pathLst>
          </a:custGeom>
          <a:solidFill>
            <a:sysClr val="window" lastClr="FFFFFF"/>
          </a:solidFill>
          <a:ln>
            <a:solidFill>
              <a:sysClr val="window" lastClr="FFFFFF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grpSp>
        <p:nvGrpSpPr>
          <p:cNvPr id="37" name="Graphic 16"/>
          <p:cNvGrpSpPr/>
          <p:nvPr/>
        </p:nvGrpSpPr>
        <p:grpSpPr>
          <a:xfrm>
            <a:off x="1847596" y="2784127"/>
            <a:ext cx="540848" cy="541245"/>
            <a:chOff x="5859607" y="3245427"/>
            <a:chExt cx="540848" cy="541245"/>
          </a:xfrm>
          <a:solidFill>
            <a:sysClr val="window" lastClr="FFFFFF"/>
          </a:solidFill>
        </p:grpSpPr>
        <p:sp>
          <p:nvSpPr>
            <p:cNvPr id="38" name="任意多边形: 形状 37"/>
            <p:cNvSpPr/>
            <p:nvPr/>
          </p:nvSpPr>
          <p:spPr>
            <a:xfrm>
              <a:off x="5859607" y="3245427"/>
              <a:ext cx="540848" cy="541245"/>
            </a:xfrm>
            <a:custGeom>
              <a:avLst/>
              <a:gdLst>
                <a:gd name="connsiteX0" fmla="*/ 528908 w 540848"/>
                <a:gd name="connsiteY0" fmla="*/ 470051 h 541245"/>
                <a:gd name="connsiteX1" fmla="*/ 417463 w 540848"/>
                <a:gd name="connsiteY1" fmla="*/ 358606 h 541245"/>
                <a:gd name="connsiteX2" fmla="*/ 457713 w 540848"/>
                <a:gd name="connsiteY2" fmla="*/ 228957 h 541245"/>
                <a:gd name="connsiteX3" fmla="*/ 439712 w 540848"/>
                <a:gd name="connsiteY3" fmla="*/ 139963 h 541245"/>
                <a:gd name="connsiteX4" fmla="*/ 390967 w 540848"/>
                <a:gd name="connsiteY4" fmla="*/ 66746 h 541245"/>
                <a:gd name="connsiteX5" fmla="*/ 317749 w 540848"/>
                <a:gd name="connsiteY5" fmla="*/ 18001 h 541245"/>
                <a:gd name="connsiteX6" fmla="*/ 228957 w 540848"/>
                <a:gd name="connsiteY6" fmla="*/ 0 h 541245"/>
                <a:gd name="connsiteX7" fmla="*/ 139963 w 540848"/>
                <a:gd name="connsiteY7" fmla="*/ 18001 h 541245"/>
                <a:gd name="connsiteX8" fmla="*/ 66746 w 540848"/>
                <a:gd name="connsiteY8" fmla="*/ 66746 h 541245"/>
                <a:gd name="connsiteX9" fmla="*/ 18001 w 540848"/>
                <a:gd name="connsiteY9" fmla="*/ 139963 h 541245"/>
                <a:gd name="connsiteX10" fmla="*/ 0 w 540848"/>
                <a:gd name="connsiteY10" fmla="*/ 228957 h 541245"/>
                <a:gd name="connsiteX11" fmla="*/ 18001 w 540848"/>
                <a:gd name="connsiteY11" fmla="*/ 317952 h 541245"/>
                <a:gd name="connsiteX12" fmla="*/ 66746 w 540848"/>
                <a:gd name="connsiteY12" fmla="*/ 391169 h 541245"/>
                <a:gd name="connsiteX13" fmla="*/ 139963 w 540848"/>
                <a:gd name="connsiteY13" fmla="*/ 439914 h 541245"/>
                <a:gd name="connsiteX14" fmla="*/ 228957 w 540848"/>
                <a:gd name="connsiteY14" fmla="*/ 457915 h 541245"/>
                <a:gd name="connsiteX15" fmla="*/ 358606 w 540848"/>
                <a:gd name="connsiteY15" fmla="*/ 417665 h 541245"/>
                <a:gd name="connsiteX16" fmla="*/ 470051 w 540848"/>
                <a:gd name="connsiteY16" fmla="*/ 528908 h 541245"/>
                <a:gd name="connsiteX17" fmla="*/ 499378 w 540848"/>
                <a:gd name="connsiteY17" fmla="*/ 541246 h 541245"/>
                <a:gd name="connsiteX18" fmla="*/ 528706 w 540848"/>
                <a:gd name="connsiteY18" fmla="*/ 529110 h 541245"/>
                <a:gd name="connsiteX19" fmla="*/ 540841 w 540848"/>
                <a:gd name="connsiteY19" fmla="*/ 499783 h 541245"/>
                <a:gd name="connsiteX20" fmla="*/ 528908 w 540848"/>
                <a:gd name="connsiteY20" fmla="*/ 470051 h 541245"/>
                <a:gd name="connsiteX21" fmla="*/ 331705 w 540848"/>
                <a:gd name="connsiteY21" fmla="*/ 331705 h 541245"/>
                <a:gd name="connsiteX22" fmla="*/ 228755 w 540848"/>
                <a:gd name="connsiteY22" fmla="*/ 374382 h 541245"/>
                <a:gd name="connsiteX23" fmla="*/ 125805 w 540848"/>
                <a:gd name="connsiteY23" fmla="*/ 331705 h 541245"/>
                <a:gd name="connsiteX24" fmla="*/ 83129 w 540848"/>
                <a:gd name="connsiteY24" fmla="*/ 228755 h 541245"/>
                <a:gd name="connsiteX25" fmla="*/ 125805 w 540848"/>
                <a:gd name="connsiteY25" fmla="*/ 125805 h 541245"/>
                <a:gd name="connsiteX26" fmla="*/ 228755 w 540848"/>
                <a:gd name="connsiteY26" fmla="*/ 83129 h 541245"/>
                <a:gd name="connsiteX27" fmla="*/ 331705 w 540848"/>
                <a:gd name="connsiteY27" fmla="*/ 125805 h 541245"/>
                <a:gd name="connsiteX28" fmla="*/ 374382 w 540848"/>
                <a:gd name="connsiteY28" fmla="*/ 228755 h 541245"/>
                <a:gd name="connsiteX29" fmla="*/ 331705 w 540848"/>
                <a:gd name="connsiteY29" fmla="*/ 331705 h 54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0848" h="541245">
                  <a:moveTo>
                    <a:pt x="528908" y="470051"/>
                  </a:moveTo>
                  <a:lnTo>
                    <a:pt x="417463" y="358606"/>
                  </a:lnTo>
                  <a:cubicBezTo>
                    <a:pt x="444364" y="319772"/>
                    <a:pt x="457713" y="276488"/>
                    <a:pt x="457713" y="228957"/>
                  </a:cubicBezTo>
                  <a:cubicBezTo>
                    <a:pt x="457713" y="198012"/>
                    <a:pt x="451645" y="168280"/>
                    <a:pt x="439712" y="139963"/>
                  </a:cubicBezTo>
                  <a:cubicBezTo>
                    <a:pt x="427778" y="111647"/>
                    <a:pt x="411395" y="87376"/>
                    <a:pt x="390967" y="66746"/>
                  </a:cubicBezTo>
                  <a:cubicBezTo>
                    <a:pt x="370539" y="46317"/>
                    <a:pt x="346066" y="29934"/>
                    <a:pt x="317749" y="18001"/>
                  </a:cubicBezTo>
                  <a:cubicBezTo>
                    <a:pt x="289433" y="6068"/>
                    <a:pt x="259903" y="0"/>
                    <a:pt x="228957" y="0"/>
                  </a:cubicBezTo>
                  <a:cubicBezTo>
                    <a:pt x="198012" y="0"/>
                    <a:pt x="168280" y="6068"/>
                    <a:pt x="139963" y="18001"/>
                  </a:cubicBezTo>
                  <a:cubicBezTo>
                    <a:pt x="111647" y="29934"/>
                    <a:pt x="87376" y="46317"/>
                    <a:pt x="66746" y="66746"/>
                  </a:cubicBezTo>
                  <a:cubicBezTo>
                    <a:pt x="46317" y="87376"/>
                    <a:pt x="30137" y="111647"/>
                    <a:pt x="18001" y="139963"/>
                  </a:cubicBezTo>
                  <a:cubicBezTo>
                    <a:pt x="6068" y="168280"/>
                    <a:pt x="0" y="197810"/>
                    <a:pt x="0" y="228957"/>
                  </a:cubicBezTo>
                  <a:cubicBezTo>
                    <a:pt x="0" y="259903"/>
                    <a:pt x="6068" y="289635"/>
                    <a:pt x="18001" y="317952"/>
                  </a:cubicBezTo>
                  <a:cubicBezTo>
                    <a:pt x="29934" y="346268"/>
                    <a:pt x="46317" y="370539"/>
                    <a:pt x="66746" y="391169"/>
                  </a:cubicBezTo>
                  <a:cubicBezTo>
                    <a:pt x="87174" y="411598"/>
                    <a:pt x="111647" y="427981"/>
                    <a:pt x="139963" y="439914"/>
                  </a:cubicBezTo>
                  <a:cubicBezTo>
                    <a:pt x="168280" y="451847"/>
                    <a:pt x="197810" y="457915"/>
                    <a:pt x="228957" y="457915"/>
                  </a:cubicBezTo>
                  <a:cubicBezTo>
                    <a:pt x="276691" y="457915"/>
                    <a:pt x="319974" y="444364"/>
                    <a:pt x="358606" y="417665"/>
                  </a:cubicBezTo>
                  <a:lnTo>
                    <a:pt x="470051" y="528908"/>
                  </a:lnTo>
                  <a:cubicBezTo>
                    <a:pt x="477939" y="537201"/>
                    <a:pt x="487647" y="541246"/>
                    <a:pt x="499378" y="541246"/>
                  </a:cubicBezTo>
                  <a:cubicBezTo>
                    <a:pt x="510907" y="541246"/>
                    <a:pt x="520615" y="537201"/>
                    <a:pt x="528706" y="529110"/>
                  </a:cubicBezTo>
                  <a:cubicBezTo>
                    <a:pt x="536796" y="521020"/>
                    <a:pt x="540841" y="511109"/>
                    <a:pt x="540841" y="499783"/>
                  </a:cubicBezTo>
                  <a:cubicBezTo>
                    <a:pt x="541044" y="487849"/>
                    <a:pt x="536998" y="478141"/>
                    <a:pt x="528908" y="470051"/>
                  </a:cubicBezTo>
                  <a:close/>
                  <a:moveTo>
                    <a:pt x="331705" y="331705"/>
                  </a:moveTo>
                  <a:cubicBezTo>
                    <a:pt x="303187" y="360224"/>
                    <a:pt x="268803" y="374382"/>
                    <a:pt x="228755" y="374382"/>
                  </a:cubicBezTo>
                  <a:cubicBezTo>
                    <a:pt x="188708" y="374382"/>
                    <a:pt x="154324" y="360224"/>
                    <a:pt x="125805" y="331705"/>
                  </a:cubicBezTo>
                  <a:cubicBezTo>
                    <a:pt x="97287" y="303187"/>
                    <a:pt x="83129" y="268803"/>
                    <a:pt x="83129" y="228755"/>
                  </a:cubicBezTo>
                  <a:cubicBezTo>
                    <a:pt x="83129" y="188708"/>
                    <a:pt x="97287" y="154324"/>
                    <a:pt x="125805" y="125805"/>
                  </a:cubicBezTo>
                  <a:cubicBezTo>
                    <a:pt x="154324" y="97287"/>
                    <a:pt x="188506" y="83129"/>
                    <a:pt x="228755" y="83129"/>
                  </a:cubicBezTo>
                  <a:cubicBezTo>
                    <a:pt x="268803" y="83129"/>
                    <a:pt x="303187" y="97489"/>
                    <a:pt x="331705" y="125805"/>
                  </a:cubicBezTo>
                  <a:cubicBezTo>
                    <a:pt x="360224" y="154324"/>
                    <a:pt x="374382" y="188708"/>
                    <a:pt x="374382" y="228755"/>
                  </a:cubicBezTo>
                  <a:cubicBezTo>
                    <a:pt x="374382" y="268803"/>
                    <a:pt x="360224" y="303187"/>
                    <a:pt x="331705" y="331705"/>
                  </a:cubicBezTo>
                  <a:close/>
                </a:path>
              </a:pathLst>
            </a:custGeom>
            <a:grpFill/>
            <a:ln w="20108" cap="flat">
              <a:solidFill>
                <a:sysClr val="window" lastClr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984603" y="3370423"/>
              <a:ext cx="207720" cy="207720"/>
            </a:xfrm>
            <a:custGeom>
              <a:avLst/>
              <a:gdLst>
                <a:gd name="connsiteX0" fmla="*/ 197607 w 207720"/>
                <a:gd name="connsiteY0" fmla="*/ 83129 h 207720"/>
                <a:gd name="connsiteX1" fmla="*/ 124794 w 207720"/>
                <a:gd name="connsiteY1" fmla="*/ 83129 h 207720"/>
                <a:gd name="connsiteX2" fmla="*/ 124794 w 207720"/>
                <a:gd name="connsiteY2" fmla="*/ 10315 h 207720"/>
                <a:gd name="connsiteX3" fmla="*/ 121760 w 207720"/>
                <a:gd name="connsiteY3" fmla="*/ 3034 h 207720"/>
                <a:gd name="connsiteX4" fmla="*/ 114479 w 207720"/>
                <a:gd name="connsiteY4" fmla="*/ 0 h 207720"/>
                <a:gd name="connsiteX5" fmla="*/ 93444 w 207720"/>
                <a:gd name="connsiteY5" fmla="*/ 0 h 207720"/>
                <a:gd name="connsiteX6" fmla="*/ 86162 w 207720"/>
                <a:gd name="connsiteY6" fmla="*/ 3034 h 207720"/>
                <a:gd name="connsiteX7" fmla="*/ 83129 w 207720"/>
                <a:gd name="connsiteY7" fmla="*/ 10315 h 207720"/>
                <a:gd name="connsiteX8" fmla="*/ 83129 w 207720"/>
                <a:gd name="connsiteY8" fmla="*/ 83129 h 207720"/>
                <a:gd name="connsiteX9" fmla="*/ 10315 w 207720"/>
                <a:gd name="connsiteY9" fmla="*/ 83129 h 207720"/>
                <a:gd name="connsiteX10" fmla="*/ 3034 w 207720"/>
                <a:gd name="connsiteY10" fmla="*/ 86162 h 207720"/>
                <a:gd name="connsiteX11" fmla="*/ 0 w 207720"/>
                <a:gd name="connsiteY11" fmla="*/ 93444 h 207720"/>
                <a:gd name="connsiteX12" fmla="*/ 0 w 207720"/>
                <a:gd name="connsiteY12" fmla="*/ 114276 h 207720"/>
                <a:gd name="connsiteX13" fmla="*/ 3034 w 207720"/>
                <a:gd name="connsiteY13" fmla="*/ 121558 h 207720"/>
                <a:gd name="connsiteX14" fmla="*/ 10315 w 207720"/>
                <a:gd name="connsiteY14" fmla="*/ 124592 h 207720"/>
                <a:gd name="connsiteX15" fmla="*/ 83129 w 207720"/>
                <a:gd name="connsiteY15" fmla="*/ 124592 h 207720"/>
                <a:gd name="connsiteX16" fmla="*/ 83129 w 207720"/>
                <a:gd name="connsiteY16" fmla="*/ 197405 h 207720"/>
                <a:gd name="connsiteX17" fmla="*/ 86162 w 207720"/>
                <a:gd name="connsiteY17" fmla="*/ 204686 h 207720"/>
                <a:gd name="connsiteX18" fmla="*/ 93444 w 207720"/>
                <a:gd name="connsiteY18" fmla="*/ 207720 h 207720"/>
                <a:gd name="connsiteX19" fmla="*/ 114276 w 207720"/>
                <a:gd name="connsiteY19" fmla="*/ 207720 h 207720"/>
                <a:gd name="connsiteX20" fmla="*/ 121558 w 207720"/>
                <a:gd name="connsiteY20" fmla="*/ 204686 h 207720"/>
                <a:gd name="connsiteX21" fmla="*/ 124592 w 207720"/>
                <a:gd name="connsiteY21" fmla="*/ 197405 h 207720"/>
                <a:gd name="connsiteX22" fmla="*/ 124592 w 207720"/>
                <a:gd name="connsiteY22" fmla="*/ 124592 h 207720"/>
                <a:gd name="connsiteX23" fmla="*/ 197405 w 207720"/>
                <a:gd name="connsiteY23" fmla="*/ 124592 h 207720"/>
                <a:gd name="connsiteX24" fmla="*/ 204686 w 207720"/>
                <a:gd name="connsiteY24" fmla="*/ 121558 h 207720"/>
                <a:gd name="connsiteX25" fmla="*/ 207720 w 207720"/>
                <a:gd name="connsiteY25" fmla="*/ 114276 h 207720"/>
                <a:gd name="connsiteX26" fmla="*/ 207720 w 207720"/>
                <a:gd name="connsiteY26" fmla="*/ 93444 h 207720"/>
                <a:gd name="connsiteX27" fmla="*/ 204686 w 207720"/>
                <a:gd name="connsiteY27" fmla="*/ 86162 h 207720"/>
                <a:gd name="connsiteX28" fmla="*/ 197607 w 207720"/>
                <a:gd name="connsiteY28" fmla="*/ 83129 h 20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07720" h="207720">
                  <a:moveTo>
                    <a:pt x="197607" y="83129"/>
                  </a:moveTo>
                  <a:lnTo>
                    <a:pt x="124794" y="83129"/>
                  </a:lnTo>
                  <a:lnTo>
                    <a:pt x="124794" y="10315"/>
                  </a:lnTo>
                  <a:cubicBezTo>
                    <a:pt x="124794" y="7484"/>
                    <a:pt x="123783" y="5056"/>
                    <a:pt x="121760" y="3034"/>
                  </a:cubicBezTo>
                  <a:cubicBezTo>
                    <a:pt x="119737" y="1011"/>
                    <a:pt x="117310" y="0"/>
                    <a:pt x="114479" y="0"/>
                  </a:cubicBezTo>
                  <a:lnTo>
                    <a:pt x="93444" y="0"/>
                  </a:lnTo>
                  <a:cubicBezTo>
                    <a:pt x="90612" y="0"/>
                    <a:pt x="88185" y="1011"/>
                    <a:pt x="86162" y="3034"/>
                  </a:cubicBezTo>
                  <a:cubicBezTo>
                    <a:pt x="84140" y="5056"/>
                    <a:pt x="83129" y="7484"/>
                    <a:pt x="83129" y="10315"/>
                  </a:cubicBezTo>
                  <a:lnTo>
                    <a:pt x="83129" y="83129"/>
                  </a:lnTo>
                  <a:lnTo>
                    <a:pt x="10315" y="83129"/>
                  </a:lnTo>
                  <a:cubicBezTo>
                    <a:pt x="7484" y="83129"/>
                    <a:pt x="5056" y="84140"/>
                    <a:pt x="3034" y="86162"/>
                  </a:cubicBezTo>
                  <a:cubicBezTo>
                    <a:pt x="1011" y="88185"/>
                    <a:pt x="0" y="90612"/>
                    <a:pt x="0" y="93444"/>
                  </a:cubicBezTo>
                  <a:lnTo>
                    <a:pt x="0" y="114276"/>
                  </a:lnTo>
                  <a:cubicBezTo>
                    <a:pt x="0" y="117108"/>
                    <a:pt x="1011" y="119535"/>
                    <a:pt x="3034" y="121558"/>
                  </a:cubicBezTo>
                  <a:cubicBezTo>
                    <a:pt x="5056" y="123580"/>
                    <a:pt x="7484" y="124592"/>
                    <a:pt x="10315" y="124592"/>
                  </a:cubicBezTo>
                  <a:lnTo>
                    <a:pt x="83129" y="124592"/>
                  </a:lnTo>
                  <a:lnTo>
                    <a:pt x="83129" y="197405"/>
                  </a:lnTo>
                  <a:cubicBezTo>
                    <a:pt x="83129" y="200237"/>
                    <a:pt x="84140" y="202664"/>
                    <a:pt x="86162" y="204686"/>
                  </a:cubicBezTo>
                  <a:cubicBezTo>
                    <a:pt x="88185" y="206709"/>
                    <a:pt x="90612" y="207720"/>
                    <a:pt x="93444" y="207720"/>
                  </a:cubicBezTo>
                  <a:lnTo>
                    <a:pt x="114276" y="207720"/>
                  </a:lnTo>
                  <a:cubicBezTo>
                    <a:pt x="117108" y="207720"/>
                    <a:pt x="119535" y="206709"/>
                    <a:pt x="121558" y="204686"/>
                  </a:cubicBezTo>
                  <a:cubicBezTo>
                    <a:pt x="123580" y="202664"/>
                    <a:pt x="124592" y="200237"/>
                    <a:pt x="124592" y="197405"/>
                  </a:cubicBezTo>
                  <a:lnTo>
                    <a:pt x="124592" y="124592"/>
                  </a:lnTo>
                  <a:lnTo>
                    <a:pt x="197405" y="124592"/>
                  </a:lnTo>
                  <a:cubicBezTo>
                    <a:pt x="200237" y="124592"/>
                    <a:pt x="202664" y="123580"/>
                    <a:pt x="204686" y="121558"/>
                  </a:cubicBezTo>
                  <a:cubicBezTo>
                    <a:pt x="206709" y="119535"/>
                    <a:pt x="207720" y="117108"/>
                    <a:pt x="207720" y="114276"/>
                  </a:cubicBezTo>
                  <a:lnTo>
                    <a:pt x="207720" y="93444"/>
                  </a:lnTo>
                  <a:cubicBezTo>
                    <a:pt x="207720" y="90612"/>
                    <a:pt x="206709" y="88185"/>
                    <a:pt x="204686" y="86162"/>
                  </a:cubicBezTo>
                  <a:cubicBezTo>
                    <a:pt x="202664" y="84140"/>
                    <a:pt x="200237" y="83129"/>
                    <a:pt x="197607" y="83129"/>
                  </a:cubicBezTo>
                  <a:close/>
                </a:path>
              </a:pathLst>
            </a:custGeom>
            <a:grpFill/>
            <a:ln w="20108" cap="flat">
              <a:solidFill>
                <a:sysClr val="window" lastClr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</p:grpSp>
      <p:sp>
        <p:nvSpPr>
          <p:cNvPr id="40" name="Graphic 17"/>
          <p:cNvSpPr/>
          <p:nvPr/>
        </p:nvSpPr>
        <p:spPr>
          <a:xfrm>
            <a:off x="7747151" y="2819161"/>
            <a:ext cx="613641" cy="505892"/>
          </a:xfrm>
          <a:custGeom>
            <a:avLst/>
            <a:gdLst>
              <a:gd name="connsiteX0" fmla="*/ 556609 w 613641"/>
              <a:gd name="connsiteY0" fmla="*/ 166585 h 505892"/>
              <a:gd name="connsiteX1" fmla="*/ 521775 w 613641"/>
              <a:gd name="connsiteY1" fmla="*/ 201238 h 505892"/>
              <a:gd name="connsiteX2" fmla="*/ 556609 w 613641"/>
              <a:gd name="connsiteY2" fmla="*/ 235891 h 505892"/>
              <a:gd name="connsiteX3" fmla="*/ 591261 w 613641"/>
              <a:gd name="connsiteY3" fmla="*/ 201238 h 505892"/>
              <a:gd name="connsiteX4" fmla="*/ 556609 w 613641"/>
              <a:gd name="connsiteY4" fmla="*/ 166585 h 505892"/>
              <a:gd name="connsiteX5" fmla="*/ 57033 w 613641"/>
              <a:gd name="connsiteY5" fmla="*/ 166585 h 505892"/>
              <a:gd name="connsiteX6" fmla="*/ 22199 w 613641"/>
              <a:gd name="connsiteY6" fmla="*/ 201238 h 505892"/>
              <a:gd name="connsiteX7" fmla="*/ 57033 w 613641"/>
              <a:gd name="connsiteY7" fmla="*/ 235891 h 505892"/>
              <a:gd name="connsiteX8" fmla="*/ 91866 w 613641"/>
              <a:gd name="connsiteY8" fmla="*/ 201238 h 505892"/>
              <a:gd name="connsiteX9" fmla="*/ 57033 w 613641"/>
              <a:gd name="connsiteY9" fmla="*/ 166585 h 505892"/>
              <a:gd name="connsiteX10" fmla="*/ 453192 w 613641"/>
              <a:gd name="connsiteY10" fmla="*/ 103416 h 505892"/>
              <a:gd name="connsiteX11" fmla="*/ 401574 w 613641"/>
              <a:gd name="connsiteY11" fmla="*/ 155215 h 505892"/>
              <a:gd name="connsiteX12" fmla="*/ 453192 w 613641"/>
              <a:gd name="connsiteY12" fmla="*/ 206833 h 505892"/>
              <a:gd name="connsiteX13" fmla="*/ 504990 w 613641"/>
              <a:gd name="connsiteY13" fmla="*/ 155215 h 505892"/>
              <a:gd name="connsiteX14" fmla="*/ 453192 w 613641"/>
              <a:gd name="connsiteY14" fmla="*/ 103416 h 505892"/>
              <a:gd name="connsiteX15" fmla="*/ 613641 w 613641"/>
              <a:gd name="connsiteY15" fmla="*/ 417637 h 505892"/>
              <a:gd name="connsiteX16" fmla="*/ 554804 w 613641"/>
              <a:gd name="connsiteY16" fmla="*/ 417637 h 505892"/>
              <a:gd name="connsiteX17" fmla="*/ 554804 w 613641"/>
              <a:gd name="connsiteY17" fmla="*/ 309167 h 505892"/>
              <a:gd name="connsiteX18" fmla="*/ 540546 w 613641"/>
              <a:gd name="connsiteY18" fmla="*/ 258270 h 505892"/>
              <a:gd name="connsiteX19" fmla="*/ 556609 w 613641"/>
              <a:gd name="connsiteY19" fmla="*/ 255744 h 505892"/>
              <a:gd name="connsiteX20" fmla="*/ 613641 w 613641"/>
              <a:gd name="connsiteY20" fmla="*/ 312957 h 505892"/>
              <a:gd name="connsiteX21" fmla="*/ 613641 w 613641"/>
              <a:gd name="connsiteY21" fmla="*/ 417637 h 505892"/>
              <a:gd name="connsiteX22" fmla="*/ 160449 w 613641"/>
              <a:gd name="connsiteY22" fmla="*/ 103416 h 505892"/>
              <a:gd name="connsiteX23" fmla="*/ 108651 w 613641"/>
              <a:gd name="connsiteY23" fmla="*/ 155215 h 505892"/>
              <a:gd name="connsiteX24" fmla="*/ 160449 w 613641"/>
              <a:gd name="connsiteY24" fmla="*/ 206833 h 505892"/>
              <a:gd name="connsiteX25" fmla="*/ 212067 w 613641"/>
              <a:gd name="connsiteY25" fmla="*/ 155215 h 505892"/>
              <a:gd name="connsiteX26" fmla="*/ 160449 w 613641"/>
              <a:gd name="connsiteY26" fmla="*/ 103416 h 505892"/>
              <a:gd name="connsiteX27" fmla="*/ 57033 w 613641"/>
              <a:gd name="connsiteY27" fmla="*/ 255744 h 505892"/>
              <a:gd name="connsiteX28" fmla="*/ 73095 w 613641"/>
              <a:gd name="connsiteY28" fmla="*/ 258270 h 505892"/>
              <a:gd name="connsiteX29" fmla="*/ 58837 w 613641"/>
              <a:gd name="connsiteY29" fmla="*/ 309167 h 505892"/>
              <a:gd name="connsiteX30" fmla="*/ 58837 w 613641"/>
              <a:gd name="connsiteY30" fmla="*/ 417637 h 505892"/>
              <a:gd name="connsiteX31" fmla="*/ 0 w 613641"/>
              <a:gd name="connsiteY31" fmla="*/ 417637 h 505892"/>
              <a:gd name="connsiteX32" fmla="*/ 0 w 613641"/>
              <a:gd name="connsiteY32" fmla="*/ 312776 h 505892"/>
              <a:gd name="connsiteX33" fmla="*/ 57033 w 613641"/>
              <a:gd name="connsiteY33" fmla="*/ 255744 h 505892"/>
              <a:gd name="connsiteX34" fmla="*/ 306821 w 613641"/>
              <a:gd name="connsiteY34" fmla="*/ 0 h 505892"/>
              <a:gd name="connsiteX35" fmla="*/ 230296 w 613641"/>
              <a:gd name="connsiteY35" fmla="*/ 76344 h 505892"/>
              <a:gd name="connsiteX36" fmla="*/ 306821 w 613641"/>
              <a:gd name="connsiteY36" fmla="*/ 152869 h 505892"/>
              <a:gd name="connsiteX37" fmla="*/ 383345 w 613641"/>
              <a:gd name="connsiteY37" fmla="*/ 76344 h 505892"/>
              <a:gd name="connsiteX38" fmla="*/ 306821 w 613641"/>
              <a:gd name="connsiteY38" fmla="*/ 0 h 505892"/>
              <a:gd name="connsiteX39" fmla="*/ 535853 w 613641"/>
              <a:gd name="connsiteY39" fmla="*/ 458065 h 505892"/>
              <a:gd name="connsiteX40" fmla="*/ 445612 w 613641"/>
              <a:gd name="connsiteY40" fmla="*/ 458065 h 505892"/>
              <a:gd name="connsiteX41" fmla="*/ 445612 w 613641"/>
              <a:gd name="connsiteY41" fmla="*/ 293104 h 505892"/>
              <a:gd name="connsiteX42" fmla="*/ 429910 w 613641"/>
              <a:gd name="connsiteY42" fmla="*/ 230476 h 505892"/>
              <a:gd name="connsiteX43" fmla="*/ 453192 w 613641"/>
              <a:gd name="connsiteY43" fmla="*/ 226686 h 505892"/>
              <a:gd name="connsiteX44" fmla="*/ 535853 w 613641"/>
              <a:gd name="connsiteY44" fmla="*/ 309347 h 505892"/>
              <a:gd name="connsiteX45" fmla="*/ 535853 w 613641"/>
              <a:gd name="connsiteY45" fmla="*/ 458065 h 505892"/>
              <a:gd name="connsiteX46" fmla="*/ 168029 w 613641"/>
              <a:gd name="connsiteY46" fmla="*/ 293104 h 505892"/>
              <a:gd name="connsiteX47" fmla="*/ 168029 w 613641"/>
              <a:gd name="connsiteY47" fmla="*/ 458065 h 505892"/>
              <a:gd name="connsiteX48" fmla="*/ 77788 w 613641"/>
              <a:gd name="connsiteY48" fmla="*/ 458065 h 505892"/>
              <a:gd name="connsiteX49" fmla="*/ 77788 w 613641"/>
              <a:gd name="connsiteY49" fmla="*/ 309347 h 505892"/>
              <a:gd name="connsiteX50" fmla="*/ 160449 w 613641"/>
              <a:gd name="connsiteY50" fmla="*/ 226686 h 505892"/>
              <a:gd name="connsiteX51" fmla="*/ 183551 w 613641"/>
              <a:gd name="connsiteY51" fmla="*/ 230476 h 505892"/>
              <a:gd name="connsiteX52" fmla="*/ 168029 w 613641"/>
              <a:gd name="connsiteY52" fmla="*/ 293104 h 505892"/>
              <a:gd name="connsiteX53" fmla="*/ 186980 w 613641"/>
              <a:gd name="connsiteY53" fmla="*/ 505892 h 505892"/>
              <a:gd name="connsiteX54" fmla="*/ 426661 w 613641"/>
              <a:gd name="connsiteY54" fmla="*/ 505892 h 505892"/>
              <a:gd name="connsiteX55" fmla="*/ 426661 w 613641"/>
              <a:gd name="connsiteY55" fmla="*/ 293104 h 505892"/>
              <a:gd name="connsiteX56" fmla="*/ 306821 w 613641"/>
              <a:gd name="connsiteY56" fmla="*/ 173263 h 505892"/>
              <a:gd name="connsiteX57" fmla="*/ 186980 w 613641"/>
              <a:gd name="connsiteY57" fmla="*/ 293104 h 505892"/>
              <a:gd name="connsiteX58" fmla="*/ 186980 w 613641"/>
              <a:gd name="connsiteY58" fmla="*/ 505892 h 505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613641" h="505892">
                <a:moveTo>
                  <a:pt x="556609" y="166585"/>
                </a:moveTo>
                <a:cubicBezTo>
                  <a:pt x="537477" y="166585"/>
                  <a:pt x="521775" y="182107"/>
                  <a:pt x="521775" y="201238"/>
                </a:cubicBezTo>
                <a:cubicBezTo>
                  <a:pt x="521775" y="220369"/>
                  <a:pt x="537297" y="235891"/>
                  <a:pt x="556609" y="235891"/>
                </a:cubicBezTo>
                <a:cubicBezTo>
                  <a:pt x="575740" y="235891"/>
                  <a:pt x="591261" y="220369"/>
                  <a:pt x="591261" y="201238"/>
                </a:cubicBezTo>
                <a:cubicBezTo>
                  <a:pt x="591261" y="182107"/>
                  <a:pt x="575740" y="166585"/>
                  <a:pt x="556609" y="166585"/>
                </a:cubicBezTo>
                <a:close/>
                <a:moveTo>
                  <a:pt x="57033" y="166585"/>
                </a:moveTo>
                <a:cubicBezTo>
                  <a:pt x="37901" y="166585"/>
                  <a:pt x="22199" y="182107"/>
                  <a:pt x="22199" y="201238"/>
                </a:cubicBezTo>
                <a:cubicBezTo>
                  <a:pt x="22199" y="220369"/>
                  <a:pt x="37721" y="235891"/>
                  <a:pt x="57033" y="235891"/>
                </a:cubicBezTo>
                <a:cubicBezTo>
                  <a:pt x="76164" y="235891"/>
                  <a:pt x="91866" y="220369"/>
                  <a:pt x="91866" y="201238"/>
                </a:cubicBezTo>
                <a:cubicBezTo>
                  <a:pt x="91866" y="182107"/>
                  <a:pt x="76344" y="166585"/>
                  <a:pt x="57033" y="166585"/>
                </a:cubicBezTo>
                <a:close/>
                <a:moveTo>
                  <a:pt x="453192" y="103416"/>
                </a:moveTo>
                <a:cubicBezTo>
                  <a:pt x="424676" y="103416"/>
                  <a:pt x="401574" y="126518"/>
                  <a:pt x="401574" y="155215"/>
                </a:cubicBezTo>
                <a:cubicBezTo>
                  <a:pt x="401574" y="183731"/>
                  <a:pt x="424676" y="206833"/>
                  <a:pt x="453192" y="206833"/>
                </a:cubicBezTo>
                <a:cubicBezTo>
                  <a:pt x="481708" y="206833"/>
                  <a:pt x="504990" y="183731"/>
                  <a:pt x="504990" y="155215"/>
                </a:cubicBezTo>
                <a:cubicBezTo>
                  <a:pt x="504990" y="126518"/>
                  <a:pt x="481708" y="103416"/>
                  <a:pt x="453192" y="103416"/>
                </a:cubicBezTo>
                <a:close/>
                <a:moveTo>
                  <a:pt x="613641" y="417637"/>
                </a:moveTo>
                <a:lnTo>
                  <a:pt x="554804" y="417637"/>
                </a:lnTo>
                <a:lnTo>
                  <a:pt x="554804" y="309167"/>
                </a:lnTo>
                <a:cubicBezTo>
                  <a:pt x="554804" y="290577"/>
                  <a:pt x="549209" y="273251"/>
                  <a:pt x="540546" y="258270"/>
                </a:cubicBezTo>
                <a:cubicBezTo>
                  <a:pt x="545780" y="256827"/>
                  <a:pt x="551014" y="255744"/>
                  <a:pt x="556609" y="255744"/>
                </a:cubicBezTo>
                <a:cubicBezTo>
                  <a:pt x="588013" y="255744"/>
                  <a:pt x="613641" y="281372"/>
                  <a:pt x="613641" y="312957"/>
                </a:cubicBezTo>
                <a:lnTo>
                  <a:pt x="613641" y="417637"/>
                </a:lnTo>
                <a:close/>
                <a:moveTo>
                  <a:pt x="160449" y="103416"/>
                </a:moveTo>
                <a:cubicBezTo>
                  <a:pt x="131933" y="103416"/>
                  <a:pt x="108651" y="126518"/>
                  <a:pt x="108651" y="155215"/>
                </a:cubicBezTo>
                <a:cubicBezTo>
                  <a:pt x="108651" y="183731"/>
                  <a:pt x="131933" y="206833"/>
                  <a:pt x="160449" y="206833"/>
                </a:cubicBezTo>
                <a:cubicBezTo>
                  <a:pt x="188965" y="206833"/>
                  <a:pt x="212067" y="183731"/>
                  <a:pt x="212067" y="155215"/>
                </a:cubicBezTo>
                <a:cubicBezTo>
                  <a:pt x="212067" y="126518"/>
                  <a:pt x="188965" y="103416"/>
                  <a:pt x="160449" y="103416"/>
                </a:cubicBezTo>
                <a:close/>
                <a:moveTo>
                  <a:pt x="57033" y="255744"/>
                </a:moveTo>
                <a:cubicBezTo>
                  <a:pt x="62627" y="255744"/>
                  <a:pt x="67861" y="256827"/>
                  <a:pt x="73095" y="258270"/>
                </a:cubicBezTo>
                <a:cubicBezTo>
                  <a:pt x="64252" y="273251"/>
                  <a:pt x="58837" y="290577"/>
                  <a:pt x="58837" y="309167"/>
                </a:cubicBezTo>
                <a:lnTo>
                  <a:pt x="58837" y="417637"/>
                </a:lnTo>
                <a:lnTo>
                  <a:pt x="0" y="417637"/>
                </a:lnTo>
                <a:lnTo>
                  <a:pt x="0" y="312776"/>
                </a:lnTo>
                <a:cubicBezTo>
                  <a:pt x="0" y="281372"/>
                  <a:pt x="25629" y="255744"/>
                  <a:pt x="57033" y="255744"/>
                </a:cubicBezTo>
                <a:close/>
                <a:moveTo>
                  <a:pt x="306821" y="0"/>
                </a:moveTo>
                <a:cubicBezTo>
                  <a:pt x="264768" y="0"/>
                  <a:pt x="230296" y="34292"/>
                  <a:pt x="230296" y="76344"/>
                </a:cubicBezTo>
                <a:cubicBezTo>
                  <a:pt x="230296" y="118577"/>
                  <a:pt x="264588" y="152869"/>
                  <a:pt x="306821" y="152869"/>
                </a:cubicBezTo>
                <a:cubicBezTo>
                  <a:pt x="349053" y="152869"/>
                  <a:pt x="383345" y="118577"/>
                  <a:pt x="383345" y="76344"/>
                </a:cubicBezTo>
                <a:cubicBezTo>
                  <a:pt x="383345" y="34292"/>
                  <a:pt x="348873" y="0"/>
                  <a:pt x="306821" y="0"/>
                </a:cubicBezTo>
                <a:close/>
                <a:moveTo>
                  <a:pt x="535853" y="458065"/>
                </a:moveTo>
                <a:lnTo>
                  <a:pt x="445612" y="458065"/>
                </a:lnTo>
                <a:lnTo>
                  <a:pt x="445612" y="293104"/>
                </a:lnTo>
                <a:cubicBezTo>
                  <a:pt x="445612" y="270363"/>
                  <a:pt x="439656" y="249246"/>
                  <a:pt x="429910" y="230476"/>
                </a:cubicBezTo>
                <a:cubicBezTo>
                  <a:pt x="437309" y="228310"/>
                  <a:pt x="445070" y="226686"/>
                  <a:pt x="453192" y="226686"/>
                </a:cubicBezTo>
                <a:cubicBezTo>
                  <a:pt x="498674" y="226686"/>
                  <a:pt x="535853" y="263685"/>
                  <a:pt x="535853" y="309347"/>
                </a:cubicBezTo>
                <a:lnTo>
                  <a:pt x="535853" y="458065"/>
                </a:lnTo>
                <a:close/>
                <a:moveTo>
                  <a:pt x="168029" y="293104"/>
                </a:moveTo>
                <a:lnTo>
                  <a:pt x="168029" y="458065"/>
                </a:lnTo>
                <a:lnTo>
                  <a:pt x="77788" y="458065"/>
                </a:lnTo>
                <a:lnTo>
                  <a:pt x="77788" y="309347"/>
                </a:lnTo>
                <a:cubicBezTo>
                  <a:pt x="77788" y="263865"/>
                  <a:pt x="114787" y="226686"/>
                  <a:pt x="160449" y="226686"/>
                </a:cubicBezTo>
                <a:cubicBezTo>
                  <a:pt x="168571" y="226686"/>
                  <a:pt x="176332" y="228310"/>
                  <a:pt x="183551" y="230476"/>
                </a:cubicBezTo>
                <a:cubicBezTo>
                  <a:pt x="173985" y="249246"/>
                  <a:pt x="168029" y="270363"/>
                  <a:pt x="168029" y="293104"/>
                </a:cubicBezTo>
                <a:close/>
                <a:moveTo>
                  <a:pt x="186980" y="505892"/>
                </a:moveTo>
                <a:lnTo>
                  <a:pt x="426661" y="505892"/>
                </a:lnTo>
                <a:lnTo>
                  <a:pt x="426661" y="293104"/>
                </a:lnTo>
                <a:cubicBezTo>
                  <a:pt x="426661" y="227047"/>
                  <a:pt x="372877" y="173263"/>
                  <a:pt x="306821" y="173263"/>
                </a:cubicBezTo>
                <a:cubicBezTo>
                  <a:pt x="240764" y="173263"/>
                  <a:pt x="186980" y="227047"/>
                  <a:pt x="186980" y="293104"/>
                </a:cubicBezTo>
                <a:lnTo>
                  <a:pt x="186980" y="505892"/>
                </a:lnTo>
                <a:close/>
              </a:path>
            </a:pathLst>
          </a:custGeom>
          <a:solidFill>
            <a:sysClr val="window" lastClr="FFFFFF"/>
          </a:solidFill>
          <a:ln w="17929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1202892" y="4495314"/>
            <a:ext cx="1831043" cy="1900232"/>
            <a:chOff x="1573282" y="2057057"/>
            <a:chExt cx="1831043" cy="1900232"/>
          </a:xfrm>
        </p:grpSpPr>
        <p:sp>
          <p:nvSpPr>
            <p:cNvPr id="43" name="文本框 42"/>
            <p:cNvSpPr txBox="1"/>
            <p:nvPr/>
          </p:nvSpPr>
          <p:spPr>
            <a:xfrm>
              <a:off x="1979538" y="2057057"/>
              <a:ext cx="1018540" cy="307340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跨界融合</a:t>
              </a:r>
              <a:endPara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1573282" y="2519014"/>
              <a:ext cx="1831043" cy="143827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         </a:t>
              </a:r>
              <a:r>
                <a:rPr lang="zh-CN" altLang="en-US" sz="1200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首次将心理学心流理论系统引入开源社区治理。突破纯技术视角，从人的心理体验出发，重新设计贡献流程，实现技术与人文的深度结合。</a:t>
              </a:r>
              <a:endParaRPr lang="zh-CN" altLang="en-US" sz="12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234083" y="4492400"/>
            <a:ext cx="1831043" cy="1660837"/>
            <a:chOff x="1573282" y="2057057"/>
            <a:chExt cx="1831043" cy="1660837"/>
          </a:xfrm>
        </p:grpSpPr>
        <p:sp>
          <p:nvSpPr>
            <p:cNvPr id="46" name="文本框 45"/>
            <p:cNvSpPr txBox="1"/>
            <p:nvPr/>
          </p:nvSpPr>
          <p:spPr>
            <a:xfrm>
              <a:off x="1979540" y="2057057"/>
              <a:ext cx="1018540" cy="307340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心流量化</a:t>
              </a:r>
              <a:endPara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573282" y="2519014"/>
              <a:ext cx="1831043" cy="11988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         </a:t>
              </a:r>
              <a:r>
                <a:rPr lang="zh-CN" altLang="en-US" sz="1200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建立科学的心流量化模型，将抽象体验转化为可测数据指标。通过多维度分析，为开发者生成个性化心流报告，实现精准优化。</a:t>
              </a:r>
              <a:endParaRPr lang="zh-CN" altLang="en-US" sz="12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265274" y="4489486"/>
            <a:ext cx="1831043" cy="1660837"/>
            <a:chOff x="1573282" y="2057057"/>
            <a:chExt cx="1831043" cy="1660837"/>
          </a:xfrm>
        </p:grpSpPr>
        <p:sp>
          <p:nvSpPr>
            <p:cNvPr id="49" name="文本框 48"/>
            <p:cNvSpPr txBox="1"/>
            <p:nvPr/>
          </p:nvSpPr>
          <p:spPr>
            <a:xfrm>
              <a:off x="1979534" y="2057057"/>
              <a:ext cx="1018540" cy="307340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游戏激励</a:t>
              </a:r>
              <a:endPara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73282" y="2519014"/>
              <a:ext cx="1831043" cy="11988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         </a:t>
              </a:r>
              <a:r>
                <a:rPr lang="zh-CN" altLang="en-US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借鉴游戏设计</a:t>
              </a:r>
              <a:r>
                <a:rPr lang="zh-CN" altLang="en-US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原理：即时反馈、渐进挑战、成就系统，将贡献任务转化为游戏关卡。通过徽章、进度条等元素提升参与动力。</a:t>
              </a:r>
              <a:endParaRPr lang="zh-CN" altLang="en-US" sz="12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7296465" y="4495462"/>
            <a:ext cx="1831043" cy="1660837"/>
            <a:chOff x="1573282" y="2057057"/>
            <a:chExt cx="1831043" cy="1660837"/>
          </a:xfrm>
        </p:grpSpPr>
        <p:sp>
          <p:nvSpPr>
            <p:cNvPr id="52" name="文本框 51"/>
            <p:cNvSpPr txBox="1"/>
            <p:nvPr/>
          </p:nvSpPr>
          <p:spPr>
            <a:xfrm>
              <a:off x="1979536" y="2057057"/>
              <a:ext cx="1018540" cy="307340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智能匹配</a:t>
              </a:r>
              <a:endPara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573282" y="2519014"/>
              <a:ext cx="1831043" cy="11988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      </a:t>
              </a:r>
              <a:r>
                <a:rPr lang="zh-CN" altLang="en-US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开发基于机器学习的智能任务匹配算法，动态分析技能与任务难度。实现</a:t>
              </a:r>
              <a:r>
                <a:rPr lang="en-US" altLang="zh-CN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85%</a:t>
              </a:r>
              <a:r>
                <a:rPr lang="zh-CN" altLang="en-US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最佳挑战匹配度，减少参与流失</a:t>
              </a:r>
              <a:r>
                <a:rPr lang="zh-CN" altLang="en-US" sz="1200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。</a:t>
              </a:r>
              <a:endParaRPr lang="zh-CN" altLang="en-US" sz="12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9327656" y="4483658"/>
            <a:ext cx="1831043" cy="1660837"/>
            <a:chOff x="1573282" y="2057057"/>
            <a:chExt cx="1831043" cy="1660837"/>
          </a:xfrm>
        </p:grpSpPr>
        <p:sp>
          <p:nvSpPr>
            <p:cNvPr id="55" name="文本框 54"/>
            <p:cNvSpPr txBox="1"/>
            <p:nvPr/>
          </p:nvSpPr>
          <p:spPr>
            <a:xfrm>
              <a:off x="1979536" y="2057057"/>
              <a:ext cx="1018540" cy="307340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prstClr val="white"/>
                  </a:solidFill>
                  <a:latin typeface="方正宝黑体 简 Light" panose="02000400000000000000" charset="-122"/>
                  <a:ea typeface="文道潮黑体" panose="02010600040101010101" charset="-122"/>
                  <a:cs typeface="MiSans Normal" panose="00000500000000000000" charset="-122"/>
                  <a:sym typeface="MiSans Normal" panose="00000500000000000000" charset="-122"/>
                </a:rPr>
                <a:t>工具协同</a:t>
              </a:r>
              <a:endPara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573282" y="2519014"/>
              <a:ext cx="1831043" cy="11988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      </a:t>
              </a:r>
              <a:r>
                <a:rPr lang="zh-CN" altLang="en-US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创新组合</a:t>
              </a:r>
              <a:r>
                <a:rPr lang="en-US" altLang="zh-CN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IoTDB</a:t>
              </a:r>
              <a:r>
                <a:rPr lang="zh-CN" altLang="en-US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时序数据库与</a:t>
              </a:r>
              <a:r>
                <a:rPr lang="en-US" altLang="zh-CN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DataEase</a:t>
              </a:r>
              <a:r>
                <a:rPr lang="zh-CN" altLang="en-US" sz="1200" dirty="0">
                  <a:solidFill>
                    <a:prstClr val="white"/>
                  </a:solidFill>
                  <a:latin typeface="文道潮黑体" panose="02010600040101010101" charset="-122"/>
                  <a:ea typeface="文道潮黑体" panose="02010600040101010101" charset="-122"/>
                  <a:cs typeface="文道潮黑体" panose="02010600040101010101" charset="-122"/>
                  <a:sym typeface="MiSans Normal" panose="00000500000000000000" charset="-122"/>
                </a:rPr>
                <a:t>可视化平台，构建完整数据闭环。发挥两者专业优势，实现技术栈最优配置。</a:t>
              </a:r>
              <a:endParaRPr lang="zh-CN" altLang="en-US" sz="12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08330" y="1312545"/>
            <a:ext cx="8201660" cy="43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—— 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五大核心创新引领开源体验革命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ea"/>
              <a:ea typeface="+mj-ea"/>
              <a:cs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489440" y="2605405"/>
            <a:ext cx="1263015" cy="1048385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p>
            <a:pPr algn="l"/>
            <a:r>
              <a:rPr lang="zh-CN" altLang="en-US" sz="5400">
                <a:latin typeface="Segoe UI Emoji" panose="020B0502040204020203" charset="0"/>
              </a:rPr>
              <a:t>⚒</a:t>
            </a:r>
            <a:endParaRPr lang="zh-CN" altLang="en-US" sz="5400">
              <a:latin typeface="Segoe UI Emoji" panose="020B0502040204020203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515610" y="2397125"/>
            <a:ext cx="1156970" cy="1256665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p>
            <a:r>
              <a:rPr lang="zh-CN" altLang="en-US" sz="5400">
                <a:latin typeface="Segoe UI Emoji" panose="020B0502040204020203" charset="0"/>
                <a:cs typeface="Segoe UI Emoji" panose="020B0502040204020203" charset="0"/>
              </a:rPr>
              <a:t>⌨</a:t>
            </a:r>
            <a:endParaRPr lang="zh-CN" altLang="en-US" sz="5400">
              <a:latin typeface="Segoe UI Emoji" panose="020B0502040204020203" charset="0"/>
              <a:cs typeface="Segoe UI Emoji" panose="020B0502040204020203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5786755" y="2919730"/>
            <a:ext cx="5372735" cy="1630680"/>
          </a:xfrm>
        </p:spPr>
        <p:txBody>
          <a:bodyPr>
            <a:normAutofit fontScale="90000"/>
          </a:bodyPr>
          <a:lstStyle/>
          <a:p>
            <a:r>
              <a:rPr lang="zh-CN" altLang="en-US" sz="5335"/>
              <a:t>计划安排：</a:t>
            </a:r>
            <a:br>
              <a:rPr lang="zh-CN" altLang="en-US" sz="5335"/>
            </a:br>
            <a:r>
              <a:rPr lang="zh-CN" altLang="en-US" sz="5335"/>
              <a:t>接下来怎么做</a:t>
            </a:r>
            <a:endParaRPr lang="zh-CN" altLang="en-US" sz="5335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7373620" y="2037715"/>
            <a:ext cx="3785870" cy="870585"/>
          </a:xfrm>
        </p:spPr>
        <p:txBody>
          <a:bodyPr>
            <a:noAutofit/>
          </a:bodyPr>
          <a:lstStyle/>
          <a:p>
            <a:r>
              <a:rPr lang="zh-CN" altLang="en-US"/>
              <a:t>PART </a:t>
            </a:r>
            <a:r>
              <a:t>SIX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989830" y="4386580"/>
            <a:ext cx="6169660" cy="6324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</a:rPr>
              <a:t>—— 4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</a:rPr>
              <a:t>周实现完美落地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lt"/>
              <a:ea typeface="+mj-lt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/>
          <a:p>
            <a:r>
              <a:rPr lang="zh-CN" altLang="en-US" dirty="0"/>
              <a:t>实施路线图</a:t>
            </a:r>
            <a:r>
              <a:rPr lang="en-US" altLang="zh-CN" dirty="0"/>
              <a:t>:</a:t>
            </a:r>
            <a:r>
              <a:rPr lang="zh-CN" altLang="en-US" dirty="0"/>
              <a:t>四周精进，从零到一</a:t>
            </a:r>
            <a:endParaRPr lang="zh-CN" altLang="en-US" dirty="0"/>
          </a:p>
        </p:txBody>
      </p:sp>
      <p:sp>
        <p:nvSpPr>
          <p:cNvPr id="2" name="任意多边形: 形状 1"/>
          <p:cNvSpPr/>
          <p:nvPr/>
        </p:nvSpPr>
        <p:spPr>
          <a:xfrm>
            <a:off x="467604" y="1780325"/>
            <a:ext cx="3242130" cy="1916163"/>
          </a:xfrm>
          <a:custGeom>
            <a:avLst/>
            <a:gdLst>
              <a:gd name="connsiteX0" fmla="*/ 80049 w 2867245"/>
              <a:gd name="connsiteY0" fmla="*/ 0 h 1755860"/>
              <a:gd name="connsiteX1" fmla="*/ 2787196 w 2867245"/>
              <a:gd name="connsiteY1" fmla="*/ 0 h 1755860"/>
              <a:gd name="connsiteX2" fmla="*/ 2867245 w 2867245"/>
              <a:gd name="connsiteY2" fmla="*/ 80049 h 1755860"/>
              <a:gd name="connsiteX3" fmla="*/ 2867245 w 2867245"/>
              <a:gd name="connsiteY3" fmla="*/ 1477937 h 1755860"/>
              <a:gd name="connsiteX4" fmla="*/ 2787196 w 2867245"/>
              <a:gd name="connsiteY4" fmla="*/ 1557986 h 1755860"/>
              <a:gd name="connsiteX5" fmla="*/ 247650 w 2867245"/>
              <a:gd name="connsiteY5" fmla="*/ 1557986 h 1755860"/>
              <a:gd name="connsiteX6" fmla="*/ 0 w 2867245"/>
              <a:gd name="connsiteY6" fmla="*/ 1755860 h 1755860"/>
              <a:gd name="connsiteX7" fmla="*/ 0 w 2867245"/>
              <a:gd name="connsiteY7" fmla="*/ 1477937 h 1755860"/>
              <a:gd name="connsiteX8" fmla="*/ 0 w 2867245"/>
              <a:gd name="connsiteY8" fmla="*/ 1360112 h 1755860"/>
              <a:gd name="connsiteX9" fmla="*/ 0 w 2867245"/>
              <a:gd name="connsiteY9" fmla="*/ 80049 h 1755860"/>
              <a:gd name="connsiteX10" fmla="*/ 80049 w 2867245"/>
              <a:gd name="connsiteY10" fmla="*/ 0 h 175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67245" h="1755860">
                <a:moveTo>
                  <a:pt x="80049" y="0"/>
                </a:moveTo>
                <a:lnTo>
                  <a:pt x="2787196" y="0"/>
                </a:lnTo>
                <a:cubicBezTo>
                  <a:pt x="2831406" y="0"/>
                  <a:pt x="2867245" y="35839"/>
                  <a:pt x="2867245" y="80049"/>
                </a:cubicBezTo>
                <a:lnTo>
                  <a:pt x="2867245" y="1477937"/>
                </a:lnTo>
                <a:cubicBezTo>
                  <a:pt x="2867245" y="1522147"/>
                  <a:pt x="2831406" y="1557986"/>
                  <a:pt x="2787196" y="1557986"/>
                </a:cubicBezTo>
                <a:lnTo>
                  <a:pt x="247650" y="1557986"/>
                </a:lnTo>
                <a:lnTo>
                  <a:pt x="0" y="1755860"/>
                </a:lnTo>
                <a:lnTo>
                  <a:pt x="0" y="1477937"/>
                </a:lnTo>
                <a:lnTo>
                  <a:pt x="0" y="1360112"/>
                </a:lnTo>
                <a:lnTo>
                  <a:pt x="0" y="80049"/>
                </a:lnTo>
                <a:cubicBezTo>
                  <a:pt x="0" y="35839"/>
                  <a:pt x="35839" y="0"/>
                  <a:pt x="80049" y="0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" name="任意多边形: 形状 2"/>
          <p:cNvSpPr/>
          <p:nvPr/>
        </p:nvSpPr>
        <p:spPr>
          <a:xfrm flipV="1">
            <a:off x="3110767" y="4334400"/>
            <a:ext cx="3240000" cy="1915200"/>
          </a:xfrm>
          <a:custGeom>
            <a:avLst/>
            <a:gdLst>
              <a:gd name="connsiteX0" fmla="*/ 80049 w 2867245"/>
              <a:gd name="connsiteY0" fmla="*/ 0 h 1755860"/>
              <a:gd name="connsiteX1" fmla="*/ 2787196 w 2867245"/>
              <a:gd name="connsiteY1" fmla="*/ 0 h 1755860"/>
              <a:gd name="connsiteX2" fmla="*/ 2867245 w 2867245"/>
              <a:gd name="connsiteY2" fmla="*/ 80049 h 1755860"/>
              <a:gd name="connsiteX3" fmla="*/ 2867245 w 2867245"/>
              <a:gd name="connsiteY3" fmla="*/ 1477937 h 1755860"/>
              <a:gd name="connsiteX4" fmla="*/ 2787196 w 2867245"/>
              <a:gd name="connsiteY4" fmla="*/ 1557986 h 1755860"/>
              <a:gd name="connsiteX5" fmla="*/ 247650 w 2867245"/>
              <a:gd name="connsiteY5" fmla="*/ 1557986 h 1755860"/>
              <a:gd name="connsiteX6" fmla="*/ 0 w 2867245"/>
              <a:gd name="connsiteY6" fmla="*/ 1755860 h 1755860"/>
              <a:gd name="connsiteX7" fmla="*/ 0 w 2867245"/>
              <a:gd name="connsiteY7" fmla="*/ 1477937 h 1755860"/>
              <a:gd name="connsiteX8" fmla="*/ 0 w 2867245"/>
              <a:gd name="connsiteY8" fmla="*/ 1360112 h 1755860"/>
              <a:gd name="connsiteX9" fmla="*/ 0 w 2867245"/>
              <a:gd name="connsiteY9" fmla="*/ 80049 h 1755860"/>
              <a:gd name="connsiteX10" fmla="*/ 80049 w 2867245"/>
              <a:gd name="connsiteY10" fmla="*/ 0 h 175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67245" h="1755860">
                <a:moveTo>
                  <a:pt x="80049" y="0"/>
                </a:moveTo>
                <a:lnTo>
                  <a:pt x="2787196" y="0"/>
                </a:lnTo>
                <a:cubicBezTo>
                  <a:pt x="2831406" y="0"/>
                  <a:pt x="2867245" y="35839"/>
                  <a:pt x="2867245" y="80049"/>
                </a:cubicBezTo>
                <a:lnTo>
                  <a:pt x="2867245" y="1477937"/>
                </a:lnTo>
                <a:cubicBezTo>
                  <a:pt x="2867245" y="1522147"/>
                  <a:pt x="2831406" y="1557986"/>
                  <a:pt x="2787196" y="1557986"/>
                </a:cubicBezTo>
                <a:lnTo>
                  <a:pt x="247650" y="1557986"/>
                </a:lnTo>
                <a:lnTo>
                  <a:pt x="0" y="1755860"/>
                </a:lnTo>
                <a:lnTo>
                  <a:pt x="0" y="1477937"/>
                </a:lnTo>
                <a:lnTo>
                  <a:pt x="0" y="1360112"/>
                </a:lnTo>
                <a:lnTo>
                  <a:pt x="0" y="80049"/>
                </a:lnTo>
                <a:cubicBezTo>
                  <a:pt x="0" y="35839"/>
                  <a:pt x="35839" y="0"/>
                  <a:pt x="80049" y="0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" name="任意多边形: 形状 3"/>
          <p:cNvSpPr/>
          <p:nvPr/>
        </p:nvSpPr>
        <p:spPr>
          <a:xfrm flipV="1">
            <a:off x="8403622" y="4334400"/>
            <a:ext cx="3240000" cy="1915200"/>
          </a:xfrm>
          <a:custGeom>
            <a:avLst/>
            <a:gdLst>
              <a:gd name="connsiteX0" fmla="*/ 80049 w 2867245"/>
              <a:gd name="connsiteY0" fmla="*/ 0 h 1755860"/>
              <a:gd name="connsiteX1" fmla="*/ 2787196 w 2867245"/>
              <a:gd name="connsiteY1" fmla="*/ 0 h 1755860"/>
              <a:gd name="connsiteX2" fmla="*/ 2867245 w 2867245"/>
              <a:gd name="connsiteY2" fmla="*/ 80049 h 1755860"/>
              <a:gd name="connsiteX3" fmla="*/ 2867245 w 2867245"/>
              <a:gd name="connsiteY3" fmla="*/ 1477937 h 1755860"/>
              <a:gd name="connsiteX4" fmla="*/ 2787196 w 2867245"/>
              <a:gd name="connsiteY4" fmla="*/ 1557986 h 1755860"/>
              <a:gd name="connsiteX5" fmla="*/ 247650 w 2867245"/>
              <a:gd name="connsiteY5" fmla="*/ 1557986 h 1755860"/>
              <a:gd name="connsiteX6" fmla="*/ 0 w 2867245"/>
              <a:gd name="connsiteY6" fmla="*/ 1755860 h 1755860"/>
              <a:gd name="connsiteX7" fmla="*/ 0 w 2867245"/>
              <a:gd name="connsiteY7" fmla="*/ 1477937 h 1755860"/>
              <a:gd name="connsiteX8" fmla="*/ 0 w 2867245"/>
              <a:gd name="connsiteY8" fmla="*/ 1360112 h 1755860"/>
              <a:gd name="connsiteX9" fmla="*/ 0 w 2867245"/>
              <a:gd name="connsiteY9" fmla="*/ 80049 h 1755860"/>
              <a:gd name="connsiteX10" fmla="*/ 80049 w 2867245"/>
              <a:gd name="connsiteY10" fmla="*/ 0 h 175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67245" h="1755860">
                <a:moveTo>
                  <a:pt x="80049" y="0"/>
                </a:moveTo>
                <a:lnTo>
                  <a:pt x="2787196" y="0"/>
                </a:lnTo>
                <a:cubicBezTo>
                  <a:pt x="2831406" y="0"/>
                  <a:pt x="2867245" y="35839"/>
                  <a:pt x="2867245" y="80049"/>
                </a:cubicBezTo>
                <a:lnTo>
                  <a:pt x="2867245" y="1477937"/>
                </a:lnTo>
                <a:cubicBezTo>
                  <a:pt x="2867245" y="1522147"/>
                  <a:pt x="2831406" y="1557986"/>
                  <a:pt x="2787196" y="1557986"/>
                </a:cubicBezTo>
                <a:lnTo>
                  <a:pt x="247650" y="1557986"/>
                </a:lnTo>
                <a:lnTo>
                  <a:pt x="0" y="1755860"/>
                </a:lnTo>
                <a:lnTo>
                  <a:pt x="0" y="1477937"/>
                </a:lnTo>
                <a:lnTo>
                  <a:pt x="0" y="1360112"/>
                </a:lnTo>
                <a:lnTo>
                  <a:pt x="0" y="80049"/>
                </a:lnTo>
                <a:cubicBezTo>
                  <a:pt x="0" y="35839"/>
                  <a:pt x="35839" y="0"/>
                  <a:pt x="80049" y="0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33685" y="3951263"/>
            <a:ext cx="11844000" cy="72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377604" y="3897263"/>
            <a:ext cx="180000" cy="180000"/>
          </a:xfrm>
          <a:prstGeom prst="ellipse">
            <a:avLst/>
          </a:prstGeom>
          <a:solidFill>
            <a:srgbClr val="000000"/>
          </a:solidFill>
          <a:ln w="1905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190500" sx="150000" sy="150000" algn="ctr" rotWithShape="0">
              <a:srgbClr val="000000">
                <a:alpha val="53000"/>
              </a:srgbClr>
            </a:outerShdw>
          </a:effectLst>
        </p:spPr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＞</a:t>
            </a:r>
            <a:endParaRPr kumimoji="0" lang="zh-CN" altLang="en-US" sz="11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052944" y="3897263"/>
            <a:ext cx="180000" cy="180000"/>
          </a:xfrm>
          <a:prstGeom prst="ellipse">
            <a:avLst/>
          </a:prstGeom>
          <a:solidFill>
            <a:srgbClr val="000000"/>
          </a:solidFill>
          <a:ln w="1905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190500" sx="150000" sy="150000" algn="ctr" rotWithShape="0">
              <a:srgbClr val="000000">
                <a:alpha val="53000"/>
              </a:srgbClr>
            </a:outerShdw>
          </a:effectLst>
        </p:spPr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＞</a:t>
            </a:r>
            <a:endParaRPr kumimoji="0" lang="zh-CN" altLang="en-US" sz="11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728284" y="3897263"/>
            <a:ext cx="180000" cy="180000"/>
          </a:xfrm>
          <a:prstGeom prst="ellipse">
            <a:avLst/>
          </a:prstGeom>
          <a:solidFill>
            <a:srgbClr val="000000"/>
          </a:solidFill>
          <a:ln w="1905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190500" sx="150000" sy="150000" algn="ctr" rotWithShape="0">
              <a:srgbClr val="000000">
                <a:alpha val="53000"/>
              </a:srgbClr>
            </a:outerShdw>
          </a:effectLst>
        </p:spPr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＞</a:t>
            </a:r>
            <a:endParaRPr kumimoji="0" lang="zh-CN" altLang="en-US" sz="11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8403623" y="3897263"/>
            <a:ext cx="180000" cy="180000"/>
          </a:xfrm>
          <a:prstGeom prst="ellipse">
            <a:avLst/>
          </a:prstGeom>
          <a:solidFill>
            <a:srgbClr val="000000"/>
          </a:solidFill>
          <a:ln w="1905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190500" sx="150000" sy="150000" algn="ctr" rotWithShape="0">
              <a:srgbClr val="000000">
                <a:alpha val="53000"/>
              </a:srgbClr>
            </a:outerShdw>
          </a:effectLst>
        </p:spPr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＞</a:t>
            </a:r>
            <a:endParaRPr kumimoji="0" lang="zh-CN" altLang="en-US" sz="11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1" name="任意多边形: 形状 10"/>
          <p:cNvSpPr/>
          <p:nvPr/>
        </p:nvSpPr>
        <p:spPr>
          <a:xfrm>
            <a:off x="5795024" y="1746790"/>
            <a:ext cx="3240000" cy="1916163"/>
          </a:xfrm>
          <a:custGeom>
            <a:avLst/>
            <a:gdLst>
              <a:gd name="connsiteX0" fmla="*/ 80049 w 2867245"/>
              <a:gd name="connsiteY0" fmla="*/ 0 h 1755860"/>
              <a:gd name="connsiteX1" fmla="*/ 2787196 w 2867245"/>
              <a:gd name="connsiteY1" fmla="*/ 0 h 1755860"/>
              <a:gd name="connsiteX2" fmla="*/ 2867245 w 2867245"/>
              <a:gd name="connsiteY2" fmla="*/ 80049 h 1755860"/>
              <a:gd name="connsiteX3" fmla="*/ 2867245 w 2867245"/>
              <a:gd name="connsiteY3" fmla="*/ 1477937 h 1755860"/>
              <a:gd name="connsiteX4" fmla="*/ 2787196 w 2867245"/>
              <a:gd name="connsiteY4" fmla="*/ 1557986 h 1755860"/>
              <a:gd name="connsiteX5" fmla="*/ 247650 w 2867245"/>
              <a:gd name="connsiteY5" fmla="*/ 1557986 h 1755860"/>
              <a:gd name="connsiteX6" fmla="*/ 0 w 2867245"/>
              <a:gd name="connsiteY6" fmla="*/ 1755860 h 1755860"/>
              <a:gd name="connsiteX7" fmla="*/ 0 w 2867245"/>
              <a:gd name="connsiteY7" fmla="*/ 1477937 h 1755860"/>
              <a:gd name="connsiteX8" fmla="*/ 0 w 2867245"/>
              <a:gd name="connsiteY8" fmla="*/ 1360112 h 1755860"/>
              <a:gd name="connsiteX9" fmla="*/ 0 w 2867245"/>
              <a:gd name="connsiteY9" fmla="*/ 80049 h 1755860"/>
              <a:gd name="connsiteX10" fmla="*/ 80049 w 2867245"/>
              <a:gd name="connsiteY10" fmla="*/ 0 h 1755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67245" h="1755860">
                <a:moveTo>
                  <a:pt x="80049" y="0"/>
                </a:moveTo>
                <a:lnTo>
                  <a:pt x="2787196" y="0"/>
                </a:lnTo>
                <a:cubicBezTo>
                  <a:pt x="2831406" y="0"/>
                  <a:pt x="2867245" y="35839"/>
                  <a:pt x="2867245" y="80049"/>
                </a:cubicBezTo>
                <a:lnTo>
                  <a:pt x="2867245" y="1477937"/>
                </a:lnTo>
                <a:cubicBezTo>
                  <a:pt x="2867245" y="1522147"/>
                  <a:pt x="2831406" y="1557986"/>
                  <a:pt x="2787196" y="1557986"/>
                </a:cubicBezTo>
                <a:lnTo>
                  <a:pt x="247650" y="1557986"/>
                </a:lnTo>
                <a:lnTo>
                  <a:pt x="0" y="1755860"/>
                </a:lnTo>
                <a:lnTo>
                  <a:pt x="0" y="1477937"/>
                </a:lnTo>
                <a:lnTo>
                  <a:pt x="0" y="1360112"/>
                </a:lnTo>
                <a:lnTo>
                  <a:pt x="0" y="80049"/>
                </a:lnTo>
                <a:cubicBezTo>
                  <a:pt x="0" y="35839"/>
                  <a:pt x="35839" y="0"/>
                  <a:pt x="80049" y="0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1350" y="1879600"/>
            <a:ext cx="26352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第</a:t>
            </a:r>
            <a:r>
              <a:rPr lang="en-US" altLang="zh-CN" sz="20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1</a:t>
            </a:r>
            <a:r>
              <a:rPr lang="zh-CN" altLang="en-US" sz="20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周：数据基础搭建</a:t>
            </a:r>
            <a:endParaRPr lang="zh-CN" altLang="en-US" sz="2000" b="1" spc="1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41985" y="2290445"/>
            <a:ext cx="2585720" cy="10477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接入</a:t>
            </a:r>
            <a:r>
              <a:rPr lang="en-US" altLang="zh-CN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GitHub API</a:t>
            </a:r>
            <a:endParaRPr lang="en-US" altLang="zh-CN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部署</a:t>
            </a:r>
            <a:r>
              <a:rPr lang="en-US" altLang="zh-CN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IoTDB</a:t>
            </a: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数据库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设计数据模型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995670" y="1879600"/>
            <a:ext cx="32645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 spc="10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第</a:t>
            </a:r>
            <a:r>
              <a:rPr lang="en-US" altLang="zh-CN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3</a:t>
            </a:r>
            <a:r>
              <a:rPr lang="zh-CN" altLang="en-US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周：可视化实现</a:t>
            </a:r>
            <a:endParaRPr lang="zh-CN" altLang="en-US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995670" y="2225675"/>
            <a:ext cx="2601595" cy="1123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DataEase</a:t>
            </a: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仪表盘开发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用户界面设计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系统集成测试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276600" y="4711700"/>
            <a:ext cx="29565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 spc="10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第</a:t>
            </a:r>
            <a:r>
              <a:rPr lang="en-US" altLang="zh-CN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2</a:t>
            </a:r>
            <a:r>
              <a:rPr lang="zh-CN" altLang="en-US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周：核心算法开发</a:t>
            </a:r>
            <a:r>
              <a:rPr lang="en-US" altLang="zh-CN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 </a:t>
            </a:r>
            <a:endParaRPr lang="en-US" altLang="zh-CN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276600" y="5057775"/>
            <a:ext cx="2455545" cy="1123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心流指数计算模型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任务匹配算法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初步测试验证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594090" y="4711700"/>
            <a:ext cx="26162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1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第</a:t>
            </a:r>
            <a:r>
              <a:rPr lang="en-US" altLang="zh-CN" sz="2000" b="1" spc="1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4</a:t>
            </a:r>
            <a:r>
              <a:rPr lang="zh-CN" altLang="en-US" sz="2000" b="1" spc="1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周：优化部署</a:t>
            </a:r>
            <a:endParaRPr lang="zh-CN" altLang="en-US" sz="2000" b="1" spc="1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583930" y="5057775"/>
            <a:ext cx="2262505" cy="1123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性能调优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文档编写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0000"/>
                </a:solidFill>
                <a:latin typeface="方正大黑体_GBK" panose="02010600010101010101" charset="-122"/>
                <a:ea typeface="方正大黑体_GBK" panose="02010600010101010101" charset="-122"/>
                <a:cs typeface="MiSans Normal" panose="00000500000000000000" charset="-122"/>
                <a:sym typeface="MiSans Normal" panose="00000500000000000000" charset="-122"/>
              </a:rPr>
              <a:t>试点项目运行</a:t>
            </a:r>
            <a:endParaRPr lang="zh-CN" altLang="en-US" sz="1600" dirty="0">
              <a:solidFill>
                <a:srgbClr val="000000"/>
              </a:solidFill>
              <a:latin typeface="方正大黑体_GBK" panose="02010600010101010101" charset="-122"/>
              <a:ea typeface="方正大黑体_GBK" panose="0201060001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08330" y="1312545"/>
            <a:ext cx="8201660" cy="43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—— 4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周快速实现与落地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ea"/>
              <a:ea typeface="+mj-ea"/>
              <a:cs typeface="+mj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2"/>
          </p:nvPr>
        </p:nvSpPr>
        <p:spPr/>
        <p:txBody>
          <a:bodyPr/>
          <a:p>
            <a:r>
              <a:rPr lang="zh-CN" altLang="en-US"/>
              <a:t>感谢聆听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93445" y="2969260"/>
            <a:ext cx="8201660" cy="43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—— 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期待与您共同探索开源心流新体验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ea"/>
              <a:ea typeface="+mj-ea"/>
              <a:cs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3445" y="4052570"/>
            <a:ext cx="3685540" cy="1069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成员：贾舒羽</a:t>
            </a:r>
            <a:endParaRPr lang="en-US" altLang="zh-CN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学校：华东师范大学</a:t>
            </a:r>
            <a:endParaRPr lang="en-US" altLang="zh-CN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邮箱：</a:t>
            </a:r>
            <a:r>
              <a:rPr lang="en-US" altLang="zh-CN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10245501412@stu.ecnu.edu.cn</a:t>
            </a:r>
            <a:endParaRPr lang="en-US" altLang="zh-CN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3086699" y="1002574"/>
            <a:ext cx="4046891" cy="676223"/>
          </a:xfrm>
        </p:spPr>
        <p:txBody>
          <a:bodyPr/>
          <a:lstStyle/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1283227" y="846240"/>
            <a:ext cx="1777473" cy="967026"/>
          </a:xfrm>
        </p:spPr>
        <p:txBody>
          <a:bodyPr>
            <a:normAutofit/>
          </a:bodyPr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4" name="序号"/>
          <p:cNvSpPr txBox="1"/>
          <p:nvPr>
            <p:custDataLst>
              <p:tags r:id="rId3"/>
            </p:custDataLst>
          </p:nvPr>
        </p:nvSpPr>
        <p:spPr>
          <a:xfrm>
            <a:off x="1437129" y="2112315"/>
            <a:ext cx="1014245" cy="89447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rPr>
              <a:t>01.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Heavy" panose="00000A00000000000000" charset="-122"/>
            </a:endParaRPr>
          </a:p>
        </p:txBody>
      </p:sp>
      <p:sp>
        <p:nvSpPr>
          <p:cNvPr id="6" name="标题"/>
          <p:cNvSpPr txBox="1"/>
          <p:nvPr>
            <p:custDataLst>
              <p:tags r:id="rId4"/>
            </p:custDataLst>
          </p:nvPr>
        </p:nvSpPr>
        <p:spPr>
          <a:xfrm>
            <a:off x="1437129" y="3109202"/>
            <a:ext cx="2470991" cy="967026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rPr>
              <a:t>痛点分析</a:t>
            </a:r>
            <a:endParaRPr kumimoji="0" lang="zh-CN" altLang="en-US" sz="24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7" name="序号"/>
          <p:cNvSpPr txBox="1"/>
          <p:nvPr>
            <p:custDataLst>
              <p:tags r:id="rId5"/>
            </p:custDataLst>
          </p:nvPr>
        </p:nvSpPr>
        <p:spPr>
          <a:xfrm>
            <a:off x="4131211" y="2112315"/>
            <a:ext cx="1014245" cy="89447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rPr>
              <a:t>02.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Heavy" panose="00000A00000000000000" charset="-122"/>
            </a:endParaRPr>
          </a:p>
        </p:txBody>
      </p:sp>
      <p:sp>
        <p:nvSpPr>
          <p:cNvPr id="18" name="标题"/>
          <p:cNvSpPr txBox="1"/>
          <p:nvPr>
            <p:custDataLst>
              <p:tags r:id="rId6"/>
            </p:custDataLst>
          </p:nvPr>
        </p:nvSpPr>
        <p:spPr>
          <a:xfrm>
            <a:off x="4131211" y="3109202"/>
            <a:ext cx="2470991" cy="967026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rPr>
              <a:t>解决方案</a:t>
            </a:r>
            <a:endParaRPr kumimoji="0" lang="zh-CN" altLang="en-US" sz="24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Heavy" panose="00000A00000000000000" charset="-122"/>
            </a:endParaRPr>
          </a:p>
        </p:txBody>
      </p:sp>
      <p:sp>
        <p:nvSpPr>
          <p:cNvPr id="23" name="序号"/>
          <p:cNvSpPr txBox="1"/>
          <p:nvPr>
            <p:custDataLst>
              <p:tags r:id="rId7"/>
            </p:custDataLst>
          </p:nvPr>
        </p:nvSpPr>
        <p:spPr>
          <a:xfrm>
            <a:off x="6825293" y="2112315"/>
            <a:ext cx="1014245" cy="89447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rPr>
              <a:t>03.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Heavy" panose="00000A00000000000000" charset="-122"/>
            </a:endParaRPr>
          </a:p>
        </p:txBody>
      </p:sp>
      <p:sp>
        <p:nvSpPr>
          <p:cNvPr id="26" name="标题"/>
          <p:cNvSpPr txBox="1"/>
          <p:nvPr>
            <p:custDataLst>
              <p:tags r:id="rId8"/>
            </p:custDataLst>
          </p:nvPr>
        </p:nvSpPr>
        <p:spPr>
          <a:xfrm>
            <a:off x="6825293" y="3109202"/>
            <a:ext cx="2470991" cy="967026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rPr>
              <a:t>技术工具</a:t>
            </a:r>
            <a:endParaRPr kumimoji="0" lang="zh-CN" altLang="en-US" sz="24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序号"/>
          <p:cNvSpPr txBox="1"/>
          <p:nvPr>
            <p:custDataLst>
              <p:tags r:id="rId9"/>
            </p:custDataLst>
          </p:nvPr>
        </p:nvSpPr>
        <p:spPr>
          <a:xfrm>
            <a:off x="3296409" y="3731408"/>
            <a:ext cx="1014245" cy="89447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rPr>
              <a:t>04.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Heavy" panose="00000A00000000000000" charset="-122"/>
            </a:endParaRPr>
          </a:p>
        </p:txBody>
      </p:sp>
      <p:sp>
        <p:nvSpPr>
          <p:cNvPr id="8" name="标题"/>
          <p:cNvSpPr txBox="1"/>
          <p:nvPr>
            <p:custDataLst>
              <p:tags r:id="rId10"/>
            </p:custDataLst>
          </p:nvPr>
        </p:nvSpPr>
        <p:spPr>
          <a:xfrm>
            <a:off x="3296409" y="4728295"/>
            <a:ext cx="2470991" cy="967026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rPr>
              <a:t>系统功能</a:t>
            </a:r>
            <a:endParaRPr kumimoji="0" lang="zh-CN" altLang="en-US" sz="24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" name="序号"/>
          <p:cNvSpPr txBox="1"/>
          <p:nvPr>
            <p:custDataLst>
              <p:tags r:id="rId11"/>
            </p:custDataLst>
          </p:nvPr>
        </p:nvSpPr>
        <p:spPr>
          <a:xfrm>
            <a:off x="5990491" y="3731408"/>
            <a:ext cx="1014245" cy="89447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rPr>
              <a:t>05.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Heavy" panose="00000A00000000000000" charset="-122"/>
            </a:endParaRPr>
          </a:p>
        </p:txBody>
      </p:sp>
      <p:sp>
        <p:nvSpPr>
          <p:cNvPr id="10" name="标题"/>
          <p:cNvSpPr txBox="1"/>
          <p:nvPr>
            <p:custDataLst>
              <p:tags r:id="rId12"/>
            </p:custDataLst>
          </p:nvPr>
        </p:nvSpPr>
        <p:spPr>
          <a:xfrm>
            <a:off x="5990491" y="4728295"/>
            <a:ext cx="2470991" cy="967026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rPr>
              <a:t>创新亮点</a:t>
            </a:r>
            <a:endParaRPr kumimoji="0" lang="zh-CN" altLang="en-US" sz="24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Heavy" panose="00000A00000000000000" charset="-122"/>
            </a:endParaRPr>
          </a:p>
        </p:txBody>
      </p:sp>
      <p:sp>
        <p:nvSpPr>
          <p:cNvPr id="11" name="序号"/>
          <p:cNvSpPr txBox="1"/>
          <p:nvPr>
            <p:custDataLst>
              <p:tags r:id="rId13"/>
            </p:custDataLst>
          </p:nvPr>
        </p:nvSpPr>
        <p:spPr>
          <a:xfrm>
            <a:off x="8684573" y="3731408"/>
            <a:ext cx="1014245" cy="89447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Heavy" panose="00000A00000000000000" charset="-122"/>
              </a:rPr>
              <a:t>06.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Heavy" panose="00000A00000000000000" charset="-122"/>
            </a:endParaRPr>
          </a:p>
        </p:txBody>
      </p:sp>
      <p:sp>
        <p:nvSpPr>
          <p:cNvPr id="12" name="标题"/>
          <p:cNvSpPr txBox="1"/>
          <p:nvPr>
            <p:custDataLst>
              <p:tags r:id="rId14"/>
            </p:custDataLst>
          </p:nvPr>
        </p:nvSpPr>
        <p:spPr>
          <a:xfrm>
            <a:off x="8684573" y="4728295"/>
            <a:ext cx="2470991" cy="967026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MiSans Normal" panose="00000500000000000000" charset="-122"/>
                <a:sym typeface="MiSans Normal" panose="00000500000000000000" charset="-122"/>
              </a:rPr>
              <a:t>计划安排</a:t>
            </a:r>
            <a:endParaRPr kumimoji="0" lang="zh-CN" altLang="en-US" sz="24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4199890" y="2446025"/>
            <a:ext cx="7294880" cy="888099"/>
          </a:xfrm>
        </p:spPr>
        <p:txBody>
          <a:bodyPr>
            <a:normAutofit fontScale="90000"/>
          </a:bodyPr>
          <a:lstStyle/>
          <a:p>
            <a:r>
              <a:rPr lang="zh-CN" altLang="en-US" sz="5335"/>
              <a:t>痛点分析：</a:t>
            </a:r>
            <a:br>
              <a:rPr lang="zh-CN" altLang="en-US" sz="5335"/>
            </a:br>
            <a:r>
              <a:rPr lang="zh-CN" altLang="en-US" sz="5335"/>
              <a:t>为什么大家玩一下就走了</a:t>
            </a:r>
            <a:endParaRPr lang="zh-CN" altLang="en-US" sz="5335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8978265" y="1714274"/>
            <a:ext cx="2516505" cy="643045"/>
          </a:xfrm>
        </p:spPr>
        <p:txBody>
          <a:bodyPr/>
          <a:lstStyle/>
          <a:p>
            <a:r>
              <a:t>PART ONE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325110" y="3955415"/>
            <a:ext cx="6169660" cy="6324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</a:rPr>
              <a:t>——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</a:rPr>
              <a:t>三大核心问题阻碍开源参与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lt"/>
              <a:ea typeface="+mj-lt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/>
          <a:p>
            <a:r>
              <a:rPr lang="zh-CN" altLang="en-US" dirty="0"/>
              <a:t>为什么开源新手容易放弃？</a:t>
            </a:r>
            <a:endParaRPr lang="zh-CN" altLang="en-US" dirty="0"/>
          </a:p>
        </p:txBody>
      </p:sp>
      <p:sp>
        <p:nvSpPr>
          <p:cNvPr id="2" name="对话气泡: 矩形 1"/>
          <p:cNvSpPr/>
          <p:nvPr>
            <p:custDataLst>
              <p:tags r:id="rId2"/>
            </p:custDataLst>
          </p:nvPr>
        </p:nvSpPr>
        <p:spPr>
          <a:xfrm>
            <a:off x="4751042" y="2229118"/>
            <a:ext cx="2668752" cy="3052402"/>
          </a:xfrm>
          <a:prstGeom prst="wedgeRectCallout">
            <a:avLst>
              <a:gd name="adj1" fmla="val -33719"/>
              <a:gd name="adj2" fmla="val 64723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" name="对话气泡: 矩形 2"/>
          <p:cNvSpPr/>
          <p:nvPr>
            <p:custDataLst>
              <p:tags r:id="rId3"/>
            </p:custDataLst>
          </p:nvPr>
        </p:nvSpPr>
        <p:spPr>
          <a:xfrm>
            <a:off x="8231089" y="2229118"/>
            <a:ext cx="2668752" cy="3052402"/>
          </a:xfrm>
          <a:prstGeom prst="wedgeRectCallout">
            <a:avLst>
              <a:gd name="adj1" fmla="val -33719"/>
              <a:gd name="adj2" fmla="val 64723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" name="对话气泡: 矩形 3"/>
          <p:cNvSpPr/>
          <p:nvPr>
            <p:custDataLst>
              <p:tags r:id="rId4"/>
            </p:custDataLst>
          </p:nvPr>
        </p:nvSpPr>
        <p:spPr>
          <a:xfrm>
            <a:off x="1294154" y="2229118"/>
            <a:ext cx="2668752" cy="3052402"/>
          </a:xfrm>
          <a:prstGeom prst="wedgeRectCallout">
            <a:avLst>
              <a:gd name="adj1" fmla="val -33719"/>
              <a:gd name="adj2" fmla="val 64723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6" name="文本框 24"/>
          <p:cNvSpPr txBox="1"/>
          <p:nvPr>
            <p:custDataLst>
              <p:tags r:id="rId5"/>
            </p:custDataLst>
          </p:nvPr>
        </p:nvSpPr>
        <p:spPr>
          <a:xfrm>
            <a:off x="8435744" y="2990697"/>
            <a:ext cx="2266869" cy="2353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• </a:t>
            </a: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提交了作品，很久没人回复</a:t>
            </a: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• </a:t>
            </a: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就像交了作业，老师一周后才批改</a:t>
            </a: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• </a:t>
            </a: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结果：失去兴趣，不再参与</a:t>
            </a: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文本框 26"/>
          <p:cNvSpPr txBox="1"/>
          <p:nvPr>
            <p:custDataLst>
              <p:tags r:id="rId6"/>
            </p:custDataLst>
          </p:nvPr>
        </p:nvSpPr>
        <p:spPr>
          <a:xfrm>
            <a:off x="8453677" y="2482421"/>
            <a:ext cx="167312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反馈太慢了！</a:t>
            </a:r>
            <a:endParaRPr lang="zh-CN" altLang="en-US" sz="2000" b="1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文本框 28"/>
          <p:cNvSpPr txBox="1"/>
          <p:nvPr>
            <p:custDataLst>
              <p:tags r:id="rId7"/>
            </p:custDataLst>
          </p:nvPr>
        </p:nvSpPr>
        <p:spPr>
          <a:xfrm>
            <a:off x="4955697" y="3255492"/>
            <a:ext cx="2135983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• </a:t>
            </a: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高手只能做简单重复的工作</a:t>
            </a: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• </a:t>
            </a: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就像让大学生天天做</a:t>
            </a: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1+1=2</a:t>
            </a:r>
            <a:endParaRPr lang="en-US" altLang="zh-CN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• </a:t>
            </a: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结果：高手不想玩了</a:t>
            </a: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" name="文本框 30"/>
          <p:cNvSpPr txBox="1"/>
          <p:nvPr>
            <p:custDataLst>
              <p:tags r:id="rId8"/>
            </p:custDataLst>
          </p:nvPr>
        </p:nvSpPr>
        <p:spPr>
          <a:xfrm>
            <a:off x="4973320" y="2482215"/>
            <a:ext cx="2355850" cy="8299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太简单了！</a:t>
            </a:r>
            <a:endParaRPr lang="zh-CN" altLang="en-US" sz="2000" b="1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l"/>
            <a:r>
              <a: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高手觉得无聊</a:t>
            </a:r>
            <a:r>
              <a:rPr lang="en-US" altLang="zh-CN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 </a:t>
            </a:r>
            <a:endParaRPr lang="en-US" altLang="zh-CN" sz="2000" b="1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0" name="文本框 32"/>
          <p:cNvSpPr txBox="1"/>
          <p:nvPr>
            <p:custDataLst>
              <p:tags r:id="rId9"/>
            </p:custDataLst>
          </p:nvPr>
        </p:nvSpPr>
        <p:spPr>
          <a:xfrm>
            <a:off x="1498600" y="3255645"/>
            <a:ext cx="2260600" cy="1873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• </a:t>
            </a: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新手想帮忙，但看不懂代码</a:t>
            </a: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• </a:t>
            </a: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就像给一年级小朋友大学数学题</a:t>
            </a: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• </a:t>
            </a: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结果：直接放弃</a:t>
            </a: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1" name="文本框 34"/>
          <p:cNvSpPr txBox="1"/>
          <p:nvPr>
            <p:custDataLst>
              <p:tags r:id="rId10"/>
            </p:custDataLst>
          </p:nvPr>
        </p:nvSpPr>
        <p:spPr>
          <a:xfrm>
            <a:off x="1498600" y="2482215"/>
            <a:ext cx="2920365" cy="9467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太难了！</a:t>
            </a:r>
            <a:endParaRPr lang="zh-CN" altLang="en-US" sz="2000" b="1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  <a:p>
            <a:pPr algn="l"/>
            <a:r>
              <a:rPr lang="zh-CN" altLang="en-US" sz="20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第一关就是大魔王</a:t>
            </a:r>
            <a:endParaRPr lang="zh-CN" altLang="en-US" sz="2000" b="1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08330" y="1312545"/>
            <a:ext cx="8201660" cy="43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—— 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三大障碍：反馈慢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·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任务难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·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高手闲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ea"/>
              <a:ea typeface="+mj-ea"/>
              <a:cs typeface="+mj-ea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/>
          <a:p>
            <a:r>
              <a:rPr lang="zh-CN" altLang="en-US" dirty="0"/>
              <a:t>数据支撑：为什么问题真实存在</a:t>
            </a:r>
            <a:endParaRPr lang="zh-CN" altLang="en-US" dirty="0"/>
          </a:p>
        </p:txBody>
      </p:sp>
      <p:graphicFrame>
        <p:nvGraphicFramePr>
          <p:cNvPr id="2" name="图表 1"/>
          <p:cNvGraphicFramePr/>
          <p:nvPr/>
        </p:nvGraphicFramePr>
        <p:xfrm>
          <a:off x="563118" y="1795443"/>
          <a:ext cx="6650747" cy="42903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圆角矩形 2"/>
          <p:cNvSpPr/>
          <p:nvPr/>
        </p:nvSpPr>
        <p:spPr>
          <a:xfrm>
            <a:off x="8214440" y="1930403"/>
            <a:ext cx="1592082" cy="276403"/>
          </a:xfrm>
          <a:prstGeom prst="roundRect">
            <a:avLst>
              <a:gd name="adj" fmla="val 50000"/>
            </a:avLst>
          </a:prstGeom>
          <a:solidFill>
            <a:sysClr val="window" lastClr="FFFFFF"/>
          </a:solidFill>
          <a:ln w="19050" cap="flat" cmpd="sng" algn="ctr">
            <a:solidFill>
              <a:sysClr val="window" lastClr="FFFFFF">
                <a:alpha val="60000"/>
              </a:sysClr>
            </a:solidFill>
            <a:prstDash val="solid"/>
            <a:miter lim="800000"/>
          </a:ln>
          <a:effectLst/>
        </p:spPr>
        <p:txBody>
          <a:bodyPr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" name="文本框 26"/>
          <p:cNvSpPr txBox="1"/>
          <p:nvPr/>
        </p:nvSpPr>
        <p:spPr>
          <a:xfrm>
            <a:off x="8293317" y="1972312"/>
            <a:ext cx="1475105" cy="2152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反馈延迟问题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6" name="文本框 32"/>
          <p:cNvSpPr txBox="1"/>
          <p:nvPr/>
        </p:nvSpPr>
        <p:spPr>
          <a:xfrm>
            <a:off x="8201025" y="2479675"/>
            <a:ext cx="3028315" cy="1076960"/>
          </a:xfrm>
          <a:prstGeom prst="rect">
            <a:avLst/>
          </a:prstGeom>
          <a:noFill/>
          <a:ln w="3175"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新手</a:t>
            </a:r>
            <a:r>
              <a:rPr lang="en-US" altLang="zh-CN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PR</a:t>
            </a: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平均评审时间：</a:t>
            </a:r>
            <a:r>
              <a:rPr lang="en-US" altLang="zh-CN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3.7</a:t>
            </a: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天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超过</a:t>
            </a:r>
            <a:r>
              <a:rPr lang="en-US" altLang="zh-CN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48</a:t>
            </a: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小时未回复的</a:t>
            </a:r>
            <a:r>
              <a:rPr lang="en-US" altLang="zh-CN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Issue</a:t>
            </a: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占比：</a:t>
            </a:r>
            <a:r>
              <a:rPr lang="en-US" altLang="zh-CN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42%</a:t>
            </a:r>
            <a:endParaRPr lang="en-US" altLang="zh-CN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结果：新手留存率下降</a:t>
            </a:r>
            <a:r>
              <a:rPr lang="en-US" altLang="zh-CN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65%</a:t>
            </a:r>
            <a:endParaRPr lang="en-US" altLang="zh-CN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</p:txBody>
      </p:sp>
      <p:sp>
        <p:nvSpPr>
          <p:cNvPr id="7" name="圆角矩形 2"/>
          <p:cNvSpPr/>
          <p:nvPr/>
        </p:nvSpPr>
        <p:spPr>
          <a:xfrm>
            <a:off x="8214360" y="3874770"/>
            <a:ext cx="1734185" cy="276225"/>
          </a:xfrm>
          <a:prstGeom prst="roundRect">
            <a:avLst>
              <a:gd name="adj" fmla="val 50000"/>
            </a:avLst>
          </a:prstGeom>
          <a:solidFill>
            <a:sysClr val="window" lastClr="FFFFFF"/>
          </a:solidFill>
          <a:ln w="19050" cap="flat" cmpd="sng" algn="ctr">
            <a:solidFill>
              <a:sysClr val="window" lastClr="FFFFFF">
                <a:alpha val="60000"/>
              </a:sysClr>
            </a:solidFill>
            <a:prstDash val="solid"/>
            <a:miter lim="800000"/>
          </a:ln>
          <a:effectLst/>
        </p:spPr>
        <p:txBody>
          <a:bodyPr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文本框 26"/>
          <p:cNvSpPr txBox="1"/>
          <p:nvPr/>
        </p:nvSpPr>
        <p:spPr>
          <a:xfrm>
            <a:off x="8333957" y="3910451"/>
            <a:ext cx="1475105" cy="2152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任务难度匹配问题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9" name="文本框 32"/>
          <p:cNvSpPr txBox="1"/>
          <p:nvPr/>
        </p:nvSpPr>
        <p:spPr>
          <a:xfrm>
            <a:off x="8201025" y="4424045"/>
            <a:ext cx="3028950" cy="1346200"/>
          </a:xfrm>
          <a:prstGeom prst="rect">
            <a:avLst/>
          </a:prstGeom>
          <a:noFill/>
          <a:ln w="3175"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高级开发者处理简单任务占比：</a:t>
            </a:r>
            <a:r>
              <a:rPr lang="en-US" altLang="zh-CN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38%</a:t>
            </a:r>
            <a:endParaRPr lang="en-US" altLang="zh-CN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新手尝试复杂任务成功率：仅</a:t>
            </a:r>
            <a:r>
              <a:rPr lang="en-US" altLang="zh-CN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12%</a:t>
            </a:r>
            <a:endParaRPr lang="en-US" altLang="zh-CN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  <a:p>
            <a:pPr marL="285750" indent="-28575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spc="120" dirty="0">
                <a:ln w="3175">
                  <a:noFill/>
                </a:ln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结果：双方参与度均受影响</a:t>
            </a:r>
            <a:endParaRPr lang="zh-CN" altLang="en-US" sz="1400" spc="120" dirty="0">
              <a:ln w="3175">
                <a:noFill/>
              </a:ln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08330" y="1312545"/>
            <a:ext cx="8201660" cy="43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——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基于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 OpenDigger 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对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 100+ 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开源项目的分析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ea"/>
              <a:ea typeface="+mj-ea"/>
              <a:cs typeface="+mj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8330" y="6105525"/>
            <a:ext cx="48825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数据来源：</a:t>
            </a:r>
            <a:r>
              <a:rPr lang="en-US" altLang="zh-CN" sz="1600"/>
              <a:t>OpenDigger + GitHub Archive</a:t>
            </a:r>
            <a:endParaRPr lang="en-US" altLang="zh-CN" sz="1600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3972560" y="2225040"/>
            <a:ext cx="7294880" cy="1928495"/>
          </a:xfrm>
        </p:spPr>
        <p:txBody>
          <a:bodyPr/>
          <a:p>
            <a:r>
              <a:rPr lang="zh-CN" altLang="en-US"/>
              <a:t>解决方案：</a:t>
            </a:r>
            <a:br>
              <a:rPr lang="zh-CN" altLang="en-US"/>
            </a:br>
            <a:r>
              <a:rPr lang="zh-CN" altLang="en-US"/>
              <a:t>心流体验优化系统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8750935" y="1485674"/>
            <a:ext cx="2516505" cy="643045"/>
          </a:xfrm>
        </p:spPr>
        <p:txBody>
          <a:bodyPr/>
          <a:p>
            <a:r>
              <a:t>PART TWO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623945" y="4030980"/>
            <a:ext cx="7643495" cy="560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rPr>
              <a:t>——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rPr>
              <a:t>让开源贡献像游戏一样引人入胜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lt"/>
              <a:ea typeface="+mj-lt"/>
              <a:cs typeface="+mj-lt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/>
          <a:p>
            <a:r>
              <a:rPr lang="zh-CN" altLang="en-US" dirty="0"/>
              <a:t>核心：保持挑战与技能的平衡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413541" y="4031753"/>
            <a:ext cx="2795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➸</a:t>
            </a: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智能任务匹配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98358" y="4031753"/>
            <a:ext cx="2795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</a:t>
            </a:r>
            <a:r>
              <a:rPr lang="en-US" altLang="zh-CN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即时反馈激励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982922" y="4031753"/>
            <a:ext cx="2795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📊</a:t>
            </a:r>
            <a:r>
              <a:rPr lang="en-US" altLang="zh-CN" sz="2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心流状态可视化</a:t>
            </a:r>
            <a:endParaRPr lang="zh-CN" altLang="en-US" sz="2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954635" y="2180799"/>
            <a:ext cx="1713098" cy="1713098"/>
            <a:chOff x="1878957" y="2382455"/>
            <a:chExt cx="2284072" cy="2284072"/>
          </a:xfrm>
        </p:grpSpPr>
        <p:sp>
          <p:nvSpPr>
            <p:cNvPr id="7" name="椭圆 6"/>
            <p:cNvSpPr/>
            <p:nvPr/>
          </p:nvSpPr>
          <p:spPr>
            <a:xfrm>
              <a:off x="1878957" y="2382455"/>
              <a:ext cx="2284072" cy="2284072"/>
            </a:xfrm>
            <a:prstGeom prst="ellipse">
              <a:avLst/>
            </a:prstGeom>
            <a:solidFill>
              <a:srgbClr val="FFFFFF">
                <a:alpha val="19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  <a:cs typeface="+mn-cs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2019783" y="2523281"/>
              <a:ext cx="2002420" cy="2002420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5000">
                  <a:srgbClr val="FFFFFF"/>
                </a:gs>
                <a:gs pos="100000">
                  <a:srgbClr val="FFFFFF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  <a:cs typeface="+mn-cs"/>
              </a:endParaRPr>
            </a:p>
          </p:txBody>
        </p:sp>
      </p:grpSp>
      <p:grpSp>
        <p:nvGrpSpPr>
          <p:cNvPr id="9" name="Group 59"/>
          <p:cNvGrpSpPr>
            <a:grpSpLocks noChangeAspect="1"/>
          </p:cNvGrpSpPr>
          <p:nvPr/>
        </p:nvGrpSpPr>
        <p:grpSpPr bwMode="auto">
          <a:xfrm>
            <a:off x="2429147" y="2644964"/>
            <a:ext cx="790517" cy="784768"/>
            <a:chOff x="-8" y="-6"/>
            <a:chExt cx="275" cy="273"/>
          </a:xfrm>
          <a:solidFill>
            <a:srgbClr val="000000"/>
          </a:solidFill>
        </p:grpSpPr>
        <p:sp>
          <p:nvSpPr>
            <p:cNvPr id="10" name="Freeform 60"/>
            <p:cNvSpPr>
              <a:spLocks noEditPoints="1"/>
            </p:cNvSpPr>
            <p:nvPr/>
          </p:nvSpPr>
          <p:spPr bwMode="auto">
            <a:xfrm>
              <a:off x="-8" y="-6"/>
              <a:ext cx="194" cy="185"/>
            </a:xfrm>
            <a:custGeom>
              <a:avLst/>
              <a:gdLst>
                <a:gd name="T0" fmla="*/ 70 w 140"/>
                <a:gd name="T1" fmla="*/ 134 h 134"/>
                <a:gd name="T2" fmla="*/ 25 w 140"/>
                <a:gd name="T3" fmla="*/ 115 h 134"/>
                <a:gd name="T4" fmla="*/ 25 w 140"/>
                <a:gd name="T5" fmla="*/ 25 h 134"/>
                <a:gd name="T6" fmla="*/ 115 w 140"/>
                <a:gd name="T7" fmla="*/ 25 h 134"/>
                <a:gd name="T8" fmla="*/ 115 w 140"/>
                <a:gd name="T9" fmla="*/ 25 h 134"/>
                <a:gd name="T10" fmla="*/ 115 w 140"/>
                <a:gd name="T11" fmla="*/ 115 h 134"/>
                <a:gd name="T12" fmla="*/ 70 w 140"/>
                <a:gd name="T13" fmla="*/ 134 h 134"/>
                <a:gd name="T14" fmla="*/ 70 w 140"/>
                <a:gd name="T15" fmla="*/ 14 h 134"/>
                <a:gd name="T16" fmla="*/ 30 w 140"/>
                <a:gd name="T17" fmla="*/ 30 h 134"/>
                <a:gd name="T18" fmla="*/ 30 w 140"/>
                <a:gd name="T19" fmla="*/ 109 h 134"/>
                <a:gd name="T20" fmla="*/ 109 w 140"/>
                <a:gd name="T21" fmla="*/ 109 h 134"/>
                <a:gd name="T22" fmla="*/ 109 w 140"/>
                <a:gd name="T23" fmla="*/ 30 h 134"/>
                <a:gd name="T24" fmla="*/ 70 w 140"/>
                <a:gd name="T25" fmla="*/ 1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0" h="134">
                  <a:moveTo>
                    <a:pt x="70" y="134"/>
                  </a:moveTo>
                  <a:cubicBezTo>
                    <a:pt x="53" y="134"/>
                    <a:pt x="37" y="127"/>
                    <a:pt x="25" y="115"/>
                  </a:cubicBezTo>
                  <a:cubicBezTo>
                    <a:pt x="0" y="90"/>
                    <a:pt x="0" y="50"/>
                    <a:pt x="25" y="25"/>
                  </a:cubicBezTo>
                  <a:cubicBezTo>
                    <a:pt x="50" y="0"/>
                    <a:pt x="90" y="0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40" y="50"/>
                    <a:pt x="140" y="90"/>
                    <a:pt x="115" y="115"/>
                  </a:cubicBezTo>
                  <a:cubicBezTo>
                    <a:pt x="103" y="127"/>
                    <a:pt x="86" y="134"/>
                    <a:pt x="70" y="134"/>
                  </a:cubicBezTo>
                  <a:close/>
                  <a:moveTo>
                    <a:pt x="70" y="14"/>
                  </a:moveTo>
                  <a:cubicBezTo>
                    <a:pt x="56" y="14"/>
                    <a:pt x="41" y="19"/>
                    <a:pt x="30" y="30"/>
                  </a:cubicBezTo>
                  <a:cubicBezTo>
                    <a:pt x="9" y="52"/>
                    <a:pt x="9" y="88"/>
                    <a:pt x="30" y="109"/>
                  </a:cubicBezTo>
                  <a:cubicBezTo>
                    <a:pt x="52" y="131"/>
                    <a:pt x="88" y="131"/>
                    <a:pt x="109" y="109"/>
                  </a:cubicBezTo>
                  <a:cubicBezTo>
                    <a:pt x="131" y="88"/>
                    <a:pt x="131" y="52"/>
                    <a:pt x="109" y="30"/>
                  </a:cubicBezTo>
                  <a:cubicBezTo>
                    <a:pt x="98" y="19"/>
                    <a:pt x="84" y="14"/>
                    <a:pt x="7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</a:endParaRPr>
            </a:p>
          </p:txBody>
        </p:sp>
        <p:sp>
          <p:nvSpPr>
            <p:cNvPr id="11" name="Freeform 61"/>
            <p:cNvSpPr>
              <a:spLocks noEditPoints="1"/>
            </p:cNvSpPr>
            <p:nvPr/>
          </p:nvSpPr>
          <p:spPr bwMode="auto">
            <a:xfrm>
              <a:off x="23" y="24"/>
              <a:ext cx="133" cy="133"/>
            </a:xfrm>
            <a:custGeom>
              <a:avLst/>
              <a:gdLst>
                <a:gd name="T0" fmla="*/ 48 w 96"/>
                <a:gd name="T1" fmla="*/ 96 h 96"/>
                <a:gd name="T2" fmla="*/ 14 w 96"/>
                <a:gd name="T3" fmla="*/ 82 h 96"/>
                <a:gd name="T4" fmla="*/ 0 w 96"/>
                <a:gd name="T5" fmla="*/ 48 h 96"/>
                <a:gd name="T6" fmla="*/ 14 w 96"/>
                <a:gd name="T7" fmla="*/ 14 h 96"/>
                <a:gd name="T8" fmla="*/ 48 w 96"/>
                <a:gd name="T9" fmla="*/ 0 h 96"/>
                <a:gd name="T10" fmla="*/ 82 w 96"/>
                <a:gd name="T11" fmla="*/ 14 h 96"/>
                <a:gd name="T12" fmla="*/ 96 w 96"/>
                <a:gd name="T13" fmla="*/ 48 h 96"/>
                <a:gd name="T14" fmla="*/ 82 w 96"/>
                <a:gd name="T15" fmla="*/ 82 h 96"/>
                <a:gd name="T16" fmla="*/ 48 w 96"/>
                <a:gd name="T17" fmla="*/ 96 h 96"/>
                <a:gd name="T18" fmla="*/ 48 w 96"/>
                <a:gd name="T19" fmla="*/ 8 h 96"/>
                <a:gd name="T20" fmla="*/ 20 w 96"/>
                <a:gd name="T21" fmla="*/ 20 h 96"/>
                <a:gd name="T22" fmla="*/ 8 w 96"/>
                <a:gd name="T23" fmla="*/ 48 h 96"/>
                <a:gd name="T24" fmla="*/ 20 w 96"/>
                <a:gd name="T25" fmla="*/ 76 h 96"/>
                <a:gd name="T26" fmla="*/ 48 w 96"/>
                <a:gd name="T27" fmla="*/ 88 h 96"/>
                <a:gd name="T28" fmla="*/ 76 w 96"/>
                <a:gd name="T29" fmla="*/ 76 h 96"/>
                <a:gd name="T30" fmla="*/ 88 w 96"/>
                <a:gd name="T31" fmla="*/ 48 h 96"/>
                <a:gd name="T32" fmla="*/ 76 w 96"/>
                <a:gd name="T33" fmla="*/ 20 h 96"/>
                <a:gd name="T34" fmla="*/ 48 w 96"/>
                <a:gd name="T35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35" y="96"/>
                    <a:pt x="23" y="91"/>
                    <a:pt x="14" y="82"/>
                  </a:cubicBezTo>
                  <a:cubicBezTo>
                    <a:pt x="5" y="73"/>
                    <a:pt x="0" y="61"/>
                    <a:pt x="0" y="48"/>
                  </a:cubicBezTo>
                  <a:cubicBezTo>
                    <a:pt x="0" y="35"/>
                    <a:pt x="5" y="23"/>
                    <a:pt x="14" y="14"/>
                  </a:cubicBezTo>
                  <a:cubicBezTo>
                    <a:pt x="23" y="5"/>
                    <a:pt x="35" y="0"/>
                    <a:pt x="48" y="0"/>
                  </a:cubicBezTo>
                  <a:cubicBezTo>
                    <a:pt x="61" y="0"/>
                    <a:pt x="73" y="5"/>
                    <a:pt x="82" y="14"/>
                  </a:cubicBezTo>
                  <a:cubicBezTo>
                    <a:pt x="91" y="23"/>
                    <a:pt x="96" y="35"/>
                    <a:pt x="96" y="48"/>
                  </a:cubicBezTo>
                  <a:cubicBezTo>
                    <a:pt x="96" y="61"/>
                    <a:pt x="91" y="73"/>
                    <a:pt x="82" y="82"/>
                  </a:cubicBezTo>
                  <a:cubicBezTo>
                    <a:pt x="73" y="91"/>
                    <a:pt x="61" y="96"/>
                    <a:pt x="48" y="96"/>
                  </a:cubicBezTo>
                  <a:close/>
                  <a:moveTo>
                    <a:pt x="48" y="8"/>
                  </a:moveTo>
                  <a:cubicBezTo>
                    <a:pt x="37" y="8"/>
                    <a:pt x="27" y="12"/>
                    <a:pt x="20" y="20"/>
                  </a:cubicBezTo>
                  <a:cubicBezTo>
                    <a:pt x="12" y="27"/>
                    <a:pt x="8" y="37"/>
                    <a:pt x="8" y="48"/>
                  </a:cubicBezTo>
                  <a:cubicBezTo>
                    <a:pt x="8" y="58"/>
                    <a:pt x="12" y="68"/>
                    <a:pt x="20" y="76"/>
                  </a:cubicBezTo>
                  <a:cubicBezTo>
                    <a:pt x="27" y="83"/>
                    <a:pt x="37" y="88"/>
                    <a:pt x="48" y="88"/>
                  </a:cubicBezTo>
                  <a:cubicBezTo>
                    <a:pt x="58" y="88"/>
                    <a:pt x="68" y="83"/>
                    <a:pt x="76" y="76"/>
                  </a:cubicBezTo>
                  <a:cubicBezTo>
                    <a:pt x="83" y="68"/>
                    <a:pt x="88" y="58"/>
                    <a:pt x="88" y="48"/>
                  </a:cubicBezTo>
                  <a:cubicBezTo>
                    <a:pt x="88" y="37"/>
                    <a:pt x="83" y="27"/>
                    <a:pt x="76" y="20"/>
                  </a:cubicBezTo>
                  <a:cubicBezTo>
                    <a:pt x="68" y="12"/>
                    <a:pt x="58" y="8"/>
                    <a:pt x="4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</a:endParaRPr>
            </a:p>
          </p:txBody>
        </p:sp>
        <p:sp>
          <p:nvSpPr>
            <p:cNvPr id="12" name="Freeform 62"/>
            <p:cNvSpPr/>
            <p:nvPr/>
          </p:nvSpPr>
          <p:spPr bwMode="auto">
            <a:xfrm>
              <a:off x="143" y="144"/>
              <a:ext cx="32" cy="32"/>
            </a:xfrm>
            <a:custGeom>
              <a:avLst/>
              <a:gdLst>
                <a:gd name="T0" fmla="*/ 0 w 32"/>
                <a:gd name="T1" fmla="*/ 9 h 32"/>
                <a:gd name="T2" fmla="*/ 9 w 32"/>
                <a:gd name="T3" fmla="*/ 0 h 32"/>
                <a:gd name="T4" fmla="*/ 32 w 32"/>
                <a:gd name="T5" fmla="*/ 24 h 32"/>
                <a:gd name="T6" fmla="*/ 24 w 32"/>
                <a:gd name="T7" fmla="*/ 32 h 32"/>
                <a:gd name="T8" fmla="*/ 0 w 32"/>
                <a:gd name="T9" fmla="*/ 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0" y="9"/>
                  </a:moveTo>
                  <a:lnTo>
                    <a:pt x="9" y="0"/>
                  </a:lnTo>
                  <a:lnTo>
                    <a:pt x="32" y="24"/>
                  </a:lnTo>
                  <a:lnTo>
                    <a:pt x="24" y="32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</a:endParaRPr>
            </a:p>
          </p:txBody>
        </p:sp>
        <p:sp>
          <p:nvSpPr>
            <p:cNvPr id="13" name="Freeform 63"/>
            <p:cNvSpPr>
              <a:spLocks noEditPoints="1"/>
            </p:cNvSpPr>
            <p:nvPr/>
          </p:nvSpPr>
          <p:spPr bwMode="auto">
            <a:xfrm>
              <a:off x="214" y="215"/>
              <a:ext cx="53" cy="52"/>
            </a:xfrm>
            <a:custGeom>
              <a:avLst/>
              <a:gdLst>
                <a:gd name="T0" fmla="*/ 14 w 38"/>
                <a:gd name="T1" fmla="*/ 38 h 38"/>
                <a:gd name="T2" fmla="*/ 11 w 38"/>
                <a:gd name="T3" fmla="*/ 37 h 38"/>
                <a:gd name="T4" fmla="*/ 1 w 38"/>
                <a:gd name="T5" fmla="*/ 27 h 38"/>
                <a:gd name="T6" fmla="*/ 1 w 38"/>
                <a:gd name="T7" fmla="*/ 21 h 38"/>
                <a:gd name="T8" fmla="*/ 21 w 38"/>
                <a:gd name="T9" fmla="*/ 1 h 38"/>
                <a:gd name="T10" fmla="*/ 27 w 38"/>
                <a:gd name="T11" fmla="*/ 1 h 38"/>
                <a:gd name="T12" fmla="*/ 37 w 38"/>
                <a:gd name="T13" fmla="*/ 11 h 38"/>
                <a:gd name="T14" fmla="*/ 38 w 38"/>
                <a:gd name="T15" fmla="*/ 14 h 38"/>
                <a:gd name="T16" fmla="*/ 14 w 38"/>
                <a:gd name="T17" fmla="*/ 38 h 38"/>
                <a:gd name="T18" fmla="*/ 10 w 38"/>
                <a:gd name="T19" fmla="*/ 24 h 38"/>
                <a:gd name="T20" fmla="*/ 16 w 38"/>
                <a:gd name="T21" fmla="*/ 30 h 38"/>
                <a:gd name="T22" fmla="*/ 30 w 38"/>
                <a:gd name="T23" fmla="*/ 16 h 38"/>
                <a:gd name="T24" fmla="*/ 24 w 38"/>
                <a:gd name="T25" fmla="*/ 10 h 38"/>
                <a:gd name="T26" fmla="*/ 10 w 38"/>
                <a:gd name="T2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38">
                  <a:moveTo>
                    <a:pt x="14" y="38"/>
                  </a:moveTo>
                  <a:cubicBezTo>
                    <a:pt x="13" y="38"/>
                    <a:pt x="12" y="38"/>
                    <a:pt x="11" y="37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3" y="0"/>
                    <a:pt x="25" y="0"/>
                    <a:pt x="27" y="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8" y="12"/>
                    <a:pt x="38" y="13"/>
                    <a:pt x="38" y="14"/>
                  </a:cubicBezTo>
                  <a:cubicBezTo>
                    <a:pt x="38" y="27"/>
                    <a:pt x="27" y="38"/>
                    <a:pt x="14" y="38"/>
                  </a:cubicBezTo>
                  <a:close/>
                  <a:moveTo>
                    <a:pt x="10" y="24"/>
                  </a:moveTo>
                  <a:cubicBezTo>
                    <a:pt x="16" y="30"/>
                    <a:pt x="16" y="30"/>
                    <a:pt x="16" y="30"/>
                  </a:cubicBezTo>
                  <a:cubicBezTo>
                    <a:pt x="23" y="29"/>
                    <a:pt x="29" y="23"/>
                    <a:pt x="30" y="16"/>
                  </a:cubicBezTo>
                  <a:cubicBezTo>
                    <a:pt x="24" y="10"/>
                    <a:pt x="24" y="10"/>
                    <a:pt x="24" y="10"/>
                  </a:cubicBezTo>
                  <a:lnTo>
                    <a:pt x="1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</a:endParaRPr>
            </a:p>
          </p:txBody>
        </p:sp>
        <p:sp>
          <p:nvSpPr>
            <p:cNvPr id="14" name="Freeform 64"/>
            <p:cNvSpPr>
              <a:spLocks noEditPoints="1"/>
            </p:cNvSpPr>
            <p:nvPr/>
          </p:nvSpPr>
          <p:spPr bwMode="auto">
            <a:xfrm>
              <a:off x="160" y="161"/>
              <a:ext cx="53" cy="52"/>
            </a:xfrm>
            <a:custGeom>
              <a:avLst/>
              <a:gdLst>
                <a:gd name="T0" fmla="*/ 14 w 38"/>
                <a:gd name="T1" fmla="*/ 38 h 38"/>
                <a:gd name="T2" fmla="*/ 11 w 38"/>
                <a:gd name="T3" fmla="*/ 36 h 38"/>
                <a:gd name="T4" fmla="*/ 4 w 38"/>
                <a:gd name="T5" fmla="*/ 30 h 38"/>
                <a:gd name="T6" fmla="*/ 1 w 38"/>
                <a:gd name="T7" fmla="*/ 17 h 38"/>
                <a:gd name="T8" fmla="*/ 4 w 38"/>
                <a:gd name="T9" fmla="*/ 7 h 38"/>
                <a:gd name="T10" fmla="*/ 7 w 38"/>
                <a:gd name="T11" fmla="*/ 4 h 38"/>
                <a:gd name="T12" fmla="*/ 17 w 38"/>
                <a:gd name="T13" fmla="*/ 1 h 38"/>
                <a:gd name="T14" fmla="*/ 30 w 38"/>
                <a:gd name="T15" fmla="*/ 4 h 38"/>
                <a:gd name="T16" fmla="*/ 30 w 38"/>
                <a:gd name="T17" fmla="*/ 4 h 38"/>
                <a:gd name="T18" fmla="*/ 36 w 38"/>
                <a:gd name="T19" fmla="*/ 11 h 38"/>
                <a:gd name="T20" fmla="*/ 36 w 38"/>
                <a:gd name="T21" fmla="*/ 16 h 38"/>
                <a:gd name="T22" fmla="*/ 16 w 38"/>
                <a:gd name="T23" fmla="*/ 36 h 38"/>
                <a:gd name="T24" fmla="*/ 14 w 38"/>
                <a:gd name="T25" fmla="*/ 38 h 38"/>
                <a:gd name="T26" fmla="*/ 11 w 38"/>
                <a:gd name="T27" fmla="*/ 11 h 38"/>
                <a:gd name="T28" fmla="*/ 9 w 38"/>
                <a:gd name="T29" fmla="*/ 20 h 38"/>
                <a:gd name="T30" fmla="*/ 10 w 38"/>
                <a:gd name="T31" fmla="*/ 24 h 38"/>
                <a:gd name="T32" fmla="*/ 14 w 38"/>
                <a:gd name="T33" fmla="*/ 28 h 38"/>
                <a:gd name="T34" fmla="*/ 28 w 38"/>
                <a:gd name="T35" fmla="*/ 14 h 38"/>
                <a:gd name="T36" fmla="*/ 24 w 38"/>
                <a:gd name="T37" fmla="*/ 10 h 38"/>
                <a:gd name="T38" fmla="*/ 20 w 38"/>
                <a:gd name="T39" fmla="*/ 9 h 38"/>
                <a:gd name="T40" fmla="*/ 11 w 38"/>
                <a:gd name="T41" fmla="*/ 1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38">
                  <a:moveTo>
                    <a:pt x="14" y="38"/>
                  </a:moveTo>
                  <a:cubicBezTo>
                    <a:pt x="13" y="38"/>
                    <a:pt x="12" y="37"/>
                    <a:pt x="11" y="36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1" y="26"/>
                    <a:pt x="0" y="22"/>
                    <a:pt x="1" y="1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5" y="6"/>
                    <a:pt x="6" y="5"/>
                    <a:pt x="7" y="4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2" y="0"/>
                    <a:pt x="26" y="1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8" y="12"/>
                    <a:pt x="38" y="15"/>
                    <a:pt x="36" y="1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5" y="38"/>
                    <a:pt x="14" y="38"/>
                  </a:cubicBezTo>
                  <a:close/>
                  <a:moveTo>
                    <a:pt x="11" y="11"/>
                  </a:moveTo>
                  <a:cubicBezTo>
                    <a:pt x="9" y="20"/>
                    <a:pt x="9" y="20"/>
                    <a:pt x="9" y="20"/>
                  </a:cubicBezTo>
                  <a:cubicBezTo>
                    <a:pt x="8" y="21"/>
                    <a:pt x="9" y="23"/>
                    <a:pt x="10" y="24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3" y="9"/>
                    <a:pt x="21" y="8"/>
                    <a:pt x="20" y="9"/>
                  </a:cubicBezTo>
                  <a:lnTo>
                    <a:pt x="11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</a:endParaRPr>
            </a:p>
          </p:txBody>
        </p:sp>
        <p:sp>
          <p:nvSpPr>
            <p:cNvPr id="15" name="Freeform 65"/>
            <p:cNvSpPr>
              <a:spLocks noEditPoints="1"/>
            </p:cNvSpPr>
            <p:nvPr/>
          </p:nvSpPr>
          <p:spPr bwMode="auto">
            <a:xfrm>
              <a:off x="172" y="173"/>
              <a:ext cx="81" cy="80"/>
            </a:xfrm>
            <a:custGeom>
              <a:avLst/>
              <a:gdLst>
                <a:gd name="T0" fmla="*/ 34 w 58"/>
                <a:gd name="T1" fmla="*/ 58 h 58"/>
                <a:gd name="T2" fmla="*/ 31 w 58"/>
                <a:gd name="T3" fmla="*/ 57 h 58"/>
                <a:gd name="T4" fmla="*/ 2 w 58"/>
                <a:gd name="T5" fmla="*/ 27 h 58"/>
                <a:gd name="T6" fmla="*/ 2 w 58"/>
                <a:gd name="T7" fmla="*/ 22 h 58"/>
                <a:gd name="T8" fmla="*/ 22 w 58"/>
                <a:gd name="T9" fmla="*/ 2 h 58"/>
                <a:gd name="T10" fmla="*/ 27 w 58"/>
                <a:gd name="T11" fmla="*/ 2 h 58"/>
                <a:gd name="T12" fmla="*/ 57 w 58"/>
                <a:gd name="T13" fmla="*/ 31 h 58"/>
                <a:gd name="T14" fmla="*/ 57 w 58"/>
                <a:gd name="T15" fmla="*/ 37 h 58"/>
                <a:gd name="T16" fmla="*/ 37 w 58"/>
                <a:gd name="T17" fmla="*/ 57 h 58"/>
                <a:gd name="T18" fmla="*/ 34 w 58"/>
                <a:gd name="T19" fmla="*/ 58 h 58"/>
                <a:gd name="T20" fmla="*/ 10 w 58"/>
                <a:gd name="T21" fmla="*/ 25 h 58"/>
                <a:gd name="T22" fmla="*/ 34 w 58"/>
                <a:gd name="T23" fmla="*/ 48 h 58"/>
                <a:gd name="T24" fmla="*/ 48 w 58"/>
                <a:gd name="T25" fmla="*/ 34 h 58"/>
                <a:gd name="T26" fmla="*/ 25 w 58"/>
                <a:gd name="T27" fmla="*/ 10 h 58"/>
                <a:gd name="T28" fmla="*/ 10 w 58"/>
                <a:gd name="T29" fmla="*/ 2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" h="58">
                  <a:moveTo>
                    <a:pt x="34" y="58"/>
                  </a:moveTo>
                  <a:cubicBezTo>
                    <a:pt x="33" y="58"/>
                    <a:pt x="32" y="58"/>
                    <a:pt x="31" y="5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0" y="26"/>
                    <a:pt x="0" y="23"/>
                    <a:pt x="2" y="2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3" y="0"/>
                    <a:pt x="26" y="0"/>
                    <a:pt x="27" y="2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8" y="33"/>
                    <a:pt x="58" y="35"/>
                    <a:pt x="57" y="3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6" y="58"/>
                    <a:pt x="35" y="58"/>
                    <a:pt x="34" y="58"/>
                  </a:cubicBezTo>
                  <a:close/>
                  <a:moveTo>
                    <a:pt x="10" y="25"/>
                  </a:moveTo>
                  <a:cubicBezTo>
                    <a:pt x="34" y="48"/>
                    <a:pt x="34" y="48"/>
                    <a:pt x="34" y="48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25" y="10"/>
                    <a:pt x="25" y="10"/>
                    <a:pt x="25" y="10"/>
                  </a:cubicBezTo>
                  <a:lnTo>
                    <a:pt x="10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239200" y="2180297"/>
            <a:ext cx="1713600" cy="1713600"/>
            <a:chOff x="1878957" y="2382455"/>
            <a:chExt cx="2284072" cy="2284072"/>
          </a:xfrm>
        </p:grpSpPr>
        <p:sp>
          <p:nvSpPr>
            <p:cNvPr id="17" name="椭圆 16"/>
            <p:cNvSpPr/>
            <p:nvPr/>
          </p:nvSpPr>
          <p:spPr>
            <a:xfrm>
              <a:off x="1878957" y="2382455"/>
              <a:ext cx="2284072" cy="2284072"/>
            </a:xfrm>
            <a:prstGeom prst="ellipse">
              <a:avLst/>
            </a:prstGeom>
            <a:solidFill>
              <a:srgbClr val="FFFFFF">
                <a:alpha val="19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  <a:cs typeface="+mn-cs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2019783" y="2523281"/>
              <a:ext cx="2002420" cy="2002420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5000">
                  <a:srgbClr val="FFFFFF"/>
                </a:gs>
                <a:gs pos="100000">
                  <a:srgbClr val="FFFFFF"/>
                </a:gs>
              </a:gsLst>
              <a:lin ang="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宝黑体 简 Medium" panose="02010600010101010101" charset="-122"/>
                <a:ea typeface="方正宝黑体 简 Medium" panose="02010600010101010101" charset="-122"/>
                <a:cs typeface="+mn-cs"/>
              </a:endParaRPr>
            </a:p>
          </p:txBody>
        </p:sp>
      </p:grpSp>
      <p:pic>
        <p:nvPicPr>
          <p:cNvPr id="19" name="图形 18" descr="打开的书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17880" y="2658977"/>
            <a:ext cx="756241" cy="756241"/>
          </a:xfrm>
          <a:prstGeom prst="rect">
            <a:avLst/>
          </a:prstGeom>
        </p:spPr>
      </p:pic>
      <p:grpSp>
        <p:nvGrpSpPr>
          <p:cNvPr id="20" name="组合 19"/>
          <p:cNvGrpSpPr>
            <a:grpSpLocks noChangeAspect="1"/>
          </p:cNvGrpSpPr>
          <p:nvPr/>
        </p:nvGrpSpPr>
        <p:grpSpPr>
          <a:xfrm>
            <a:off x="8523766" y="2180297"/>
            <a:ext cx="1713600" cy="1713600"/>
            <a:chOff x="8181241" y="2078672"/>
            <a:chExt cx="2284072" cy="2284072"/>
          </a:xfrm>
        </p:grpSpPr>
        <p:grpSp>
          <p:nvGrpSpPr>
            <p:cNvPr id="21" name="组合 20"/>
            <p:cNvGrpSpPr/>
            <p:nvPr/>
          </p:nvGrpSpPr>
          <p:grpSpPr>
            <a:xfrm>
              <a:off x="8181241" y="2078672"/>
              <a:ext cx="2284072" cy="2284072"/>
              <a:chOff x="1878957" y="2382455"/>
              <a:chExt cx="2284072" cy="2284072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1878957" y="2382455"/>
                <a:ext cx="2284072" cy="2284072"/>
              </a:xfrm>
              <a:prstGeom prst="ellipse">
                <a:avLst/>
              </a:prstGeom>
              <a:solidFill>
                <a:srgbClr val="FFFFFF">
                  <a:alpha val="19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方正宝黑体 简 Medium" panose="02010600010101010101" charset="-122"/>
                  <a:ea typeface="方正宝黑体 简 Medium" panose="02010600010101010101" charset="-122"/>
                  <a:cs typeface="+mn-cs"/>
                </a:endParaRPr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2019783" y="2523281"/>
                <a:ext cx="2002420" cy="200242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55000">
                    <a:srgbClr val="FFFFFF"/>
                  </a:gs>
                  <a:gs pos="100000">
                    <a:srgbClr val="FFFFFF"/>
                  </a:gs>
                </a:gsLst>
                <a:lin ang="0" scaled="1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方正宝黑体 简 Medium" panose="02010600010101010101" charset="-122"/>
                  <a:ea typeface="方正宝黑体 简 Medium" panose="02010600010101010101" charset="-122"/>
                  <a:cs typeface="+mn-cs"/>
                </a:endParaRPr>
              </a:p>
            </p:txBody>
          </p:sp>
        </p:grpSp>
        <p:pic>
          <p:nvPicPr>
            <p:cNvPr id="22" name="图形 21" descr="显微镜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97297" y="2694728"/>
              <a:ext cx="1051960" cy="1051960"/>
            </a:xfrm>
            <a:prstGeom prst="rect">
              <a:avLst/>
            </a:prstGeom>
          </p:spPr>
        </p:pic>
      </p:grpSp>
      <p:sp>
        <p:nvSpPr>
          <p:cNvPr id="25" name="内容占位符 11"/>
          <p:cNvSpPr txBox="1"/>
          <p:nvPr/>
        </p:nvSpPr>
        <p:spPr>
          <a:xfrm>
            <a:off x="1320841" y="4656714"/>
            <a:ext cx="2980684" cy="123253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zh-CN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• </a:t>
            </a:r>
            <a:r>
              <a:rPr lang="zh-CN" altLang="en-US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分析开发者技能水平</a:t>
            </a:r>
            <a:endParaRPr lang="zh-CN" altLang="en-US" sz="1600" kern="1200" dirty="0">
              <a:solidFill>
                <a:srgbClr val="FFFFFF"/>
              </a:solidFill>
              <a:latin typeface="方正宝黑体 简 Medium" panose="02010600010101010101" charset="-122"/>
              <a:ea typeface="方正宝黑体 简 Medium" panose="02010600010101010101" charset="-122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US" altLang="zh-CN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• </a:t>
            </a:r>
            <a:r>
              <a:rPr lang="zh-CN" altLang="en-US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推荐难度合适的任务</a:t>
            </a:r>
            <a:endParaRPr lang="zh-CN" altLang="en-US" sz="1600" kern="1200" dirty="0">
              <a:solidFill>
                <a:srgbClr val="FFFFFF"/>
              </a:solidFill>
              <a:latin typeface="方正宝黑体 简 Medium" panose="02010600010101010101" charset="-122"/>
              <a:ea typeface="方正宝黑体 简 Medium" panose="02010600010101010101" charset="-122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US" altLang="zh-CN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• 85%</a:t>
            </a:r>
            <a:r>
              <a:rPr lang="zh-CN" altLang="en-US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成功率原则</a:t>
            </a:r>
            <a:endParaRPr lang="zh-CN" altLang="en-US" sz="1600" kern="1200" dirty="0">
              <a:solidFill>
                <a:srgbClr val="FFFFFF"/>
              </a:solidFill>
              <a:latin typeface="方正宝黑体 简 Medium" panose="02010600010101010101" charset="-122"/>
              <a:ea typeface="方正宝黑体 简 Medium" panose="02010600010101010101" charset="-122"/>
            </a:endParaRPr>
          </a:p>
        </p:txBody>
      </p:sp>
      <p:sp>
        <p:nvSpPr>
          <p:cNvPr id="26" name="内容占位符 11"/>
          <p:cNvSpPr txBox="1"/>
          <p:nvPr/>
        </p:nvSpPr>
        <p:spPr>
          <a:xfrm>
            <a:off x="7890222" y="4656714"/>
            <a:ext cx="2980684" cy="123253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zh-CN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• </a:t>
            </a:r>
            <a:r>
              <a:rPr lang="zh-CN" altLang="en-US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个人心流仪表盘</a:t>
            </a:r>
            <a:endParaRPr lang="zh-CN" altLang="en-US" sz="1600" kern="1200" dirty="0">
              <a:solidFill>
                <a:srgbClr val="FFFFFF"/>
              </a:solidFill>
              <a:latin typeface="方正宝黑体 简 Medium" panose="02010600010101010101" charset="-122"/>
              <a:ea typeface="方正宝黑体 简 Medium" panose="02010600010101010101" charset="-122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US" altLang="zh-CN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• </a:t>
            </a:r>
            <a:r>
              <a:rPr lang="zh-CN" altLang="en-US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成长轨迹跟踪</a:t>
            </a:r>
            <a:endParaRPr lang="zh-CN" altLang="en-US" sz="1600" kern="1200" dirty="0">
              <a:solidFill>
                <a:srgbClr val="FFFFFF"/>
              </a:solidFill>
              <a:latin typeface="方正宝黑体 简 Medium" panose="02010600010101010101" charset="-122"/>
              <a:ea typeface="方正宝黑体 简 Medium" panose="02010600010101010101" charset="-122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US" altLang="zh-CN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• </a:t>
            </a:r>
            <a:r>
              <a:rPr lang="zh-CN" altLang="en-US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状态预警提醒</a:t>
            </a:r>
            <a:endParaRPr lang="zh-CN" altLang="en-US" sz="1600" kern="1200" dirty="0">
              <a:solidFill>
                <a:srgbClr val="FFFFFF"/>
              </a:solidFill>
              <a:latin typeface="方正宝黑体 简 Medium" panose="02010600010101010101" charset="-122"/>
              <a:ea typeface="方正宝黑体 简 Medium" panose="02010600010101010101" charset="-122"/>
            </a:endParaRPr>
          </a:p>
        </p:txBody>
      </p:sp>
      <p:sp>
        <p:nvSpPr>
          <p:cNvPr id="27" name="内容占位符 11"/>
          <p:cNvSpPr txBox="1"/>
          <p:nvPr/>
        </p:nvSpPr>
        <p:spPr>
          <a:xfrm>
            <a:off x="4599944" y="4631314"/>
            <a:ext cx="2980683" cy="123253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kern="0" spc="100" baseline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微软雅黑 Light" panose="020B0502040204020203" pitchFamily="3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defRPr/>
            </a:pPr>
            <a:r>
              <a:rPr lang="en-US" altLang="zh-CN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• </a:t>
            </a:r>
            <a:r>
              <a:rPr lang="zh-CN" altLang="en-US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快速代码审查</a:t>
            </a:r>
            <a:endParaRPr lang="zh-CN" altLang="en-US" sz="1600" kern="1200" dirty="0">
              <a:solidFill>
                <a:srgbClr val="FFFFFF"/>
              </a:solidFill>
              <a:latin typeface="方正宝黑体 简 Medium" panose="02010600010101010101" charset="-122"/>
              <a:ea typeface="方正宝黑体 简 Medium" panose="02010600010101010101" charset="-122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US" altLang="zh-CN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• </a:t>
            </a:r>
            <a:r>
              <a:rPr lang="zh-CN" altLang="en-US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实时进度反馈</a:t>
            </a:r>
            <a:endParaRPr lang="zh-CN" altLang="en-US" sz="1600" kern="1200" dirty="0">
              <a:solidFill>
                <a:srgbClr val="FFFFFF"/>
              </a:solidFill>
              <a:latin typeface="方正宝黑体 简 Medium" panose="02010600010101010101" charset="-122"/>
              <a:ea typeface="方正宝黑体 简 Medium" panose="02010600010101010101" charset="-122"/>
            </a:endParaRPr>
          </a:p>
          <a:p>
            <a:pPr algn="ctr">
              <a:lnSpc>
                <a:spcPct val="120000"/>
              </a:lnSpc>
              <a:defRPr/>
            </a:pPr>
            <a:r>
              <a:rPr lang="en-US" altLang="zh-CN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• </a:t>
            </a:r>
            <a:r>
              <a:rPr lang="zh-CN" altLang="en-US" sz="1600" kern="1200" dirty="0">
                <a:solidFill>
                  <a:srgbClr val="FFFFFF"/>
                </a:solidFill>
                <a:latin typeface="方正宝黑体 简 Medium" panose="02010600010101010101" charset="-122"/>
                <a:ea typeface="方正宝黑体 简 Medium" panose="02010600010101010101" charset="-122"/>
              </a:rPr>
              <a:t>成就徽章系统</a:t>
            </a:r>
            <a:endParaRPr lang="zh-CN" altLang="en-US" sz="1600" kern="1200" dirty="0">
              <a:solidFill>
                <a:srgbClr val="FFFFFF"/>
              </a:solidFill>
              <a:latin typeface="方正宝黑体 简 Medium" panose="02010600010101010101" charset="-122"/>
              <a:ea typeface="方正宝黑体 简 Medium" panose="02010600010101010101" charset="-122"/>
            </a:endParaRPr>
          </a:p>
        </p:txBody>
      </p:sp>
      <p:sp>
        <p:nvSpPr>
          <p:cNvPr id="28" name="箭头: V 形 27"/>
          <p:cNvSpPr/>
          <p:nvPr/>
        </p:nvSpPr>
        <p:spPr>
          <a:xfrm>
            <a:off x="4295564" y="2805120"/>
            <a:ext cx="315805" cy="464457"/>
          </a:xfrm>
          <a:prstGeom prst="chevron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方正宝黑体 简 Medium" panose="02010600010101010101" charset="-122"/>
              <a:ea typeface="方正宝黑体 简 Medium" panose="02010600010101010101" charset="-122"/>
              <a:cs typeface="+mn-cs"/>
            </a:endParaRPr>
          </a:p>
        </p:txBody>
      </p:sp>
      <p:sp>
        <p:nvSpPr>
          <p:cNvPr id="29" name="箭头: V 形 28"/>
          <p:cNvSpPr/>
          <p:nvPr/>
        </p:nvSpPr>
        <p:spPr>
          <a:xfrm>
            <a:off x="7580381" y="2805120"/>
            <a:ext cx="315805" cy="464457"/>
          </a:xfrm>
          <a:prstGeom prst="chevron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方正宝黑体 简 Medium" panose="02010600010101010101" charset="-122"/>
              <a:ea typeface="方正宝黑体 简 Medium" panose="02010600010101010101" charset="-122"/>
              <a:cs typeface="+mn-cs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08330" y="1312545"/>
            <a:ext cx="8201660" cy="43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—— 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游戏化驱动：任务匹配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·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即时反馈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·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状态可视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ea"/>
              <a:ea typeface="+mj-ea"/>
              <a:cs typeface="+mj-ea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3972560" y="2225040"/>
            <a:ext cx="7294880" cy="1928495"/>
          </a:xfrm>
        </p:spPr>
        <p:txBody>
          <a:bodyPr/>
          <a:p>
            <a:r>
              <a:rPr>
                <a:sym typeface="+mn-ea"/>
              </a:rPr>
              <a:t>技术工具：</a:t>
            </a:r>
            <a:br>
              <a:rPr>
                <a:sym typeface="+mn-ea"/>
              </a:rPr>
            </a:br>
            <a:r>
              <a:rPr>
                <a:sym typeface="+mn-ea"/>
              </a:rPr>
              <a:t>用什么</a:t>
            </a:r>
            <a:r>
              <a:rPr lang="en-US" altLang="zh-CN">
                <a:sym typeface="+mn-ea"/>
              </a:rPr>
              <a:t>“</a:t>
            </a:r>
            <a:r>
              <a:rPr>
                <a:sym typeface="+mn-ea"/>
              </a:rPr>
              <a:t>法宝</a:t>
            </a:r>
            <a:r>
              <a:rPr lang="en-US" altLang="zh-CN">
                <a:sym typeface="+mn-ea"/>
              </a:rPr>
              <a:t>”</a:t>
            </a:r>
            <a:r>
              <a:rPr>
                <a:sym typeface="+mn-ea"/>
              </a:rPr>
              <a:t>来实现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7002145" y="1485900"/>
            <a:ext cx="4265295" cy="643255"/>
          </a:xfrm>
        </p:spPr>
        <p:txBody>
          <a:bodyPr>
            <a:noAutofit/>
          </a:bodyPr>
          <a:p>
            <a:r>
              <a:rPr lang="zh-CN" altLang="en-US">
                <a:sym typeface="+mn-ea"/>
              </a:rPr>
              <a:t>PART</a:t>
            </a:r>
            <a:r>
              <a:rPr>
                <a:sym typeface="+mn-ea"/>
              </a:rPr>
              <a:t> THREE</a:t>
            </a:r>
            <a:endParaRPr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23945" y="4030980"/>
            <a:ext cx="7643495" cy="560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r"/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sym typeface="+mn-ea"/>
              </a:rPr>
              <a:t>——IoTDB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sym typeface="+mn-ea"/>
              </a:rPr>
              <a:t>与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sym typeface="+mn-ea"/>
              </a:rPr>
              <a:t>DataEase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sym typeface="+mn-ea"/>
              </a:rPr>
              <a:t>的强大组合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lt"/>
              <a:ea typeface="+mj-lt"/>
              <a:cs typeface="+mj-lt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/>
          <a:p>
            <a:r>
              <a:rPr lang="zh-CN" altLang="en-US" dirty="0"/>
              <a:t>技术基石：我们的工具选择</a:t>
            </a:r>
            <a:endParaRPr lang="zh-CN" altLang="en-US" dirty="0"/>
          </a:p>
        </p:txBody>
      </p:sp>
      <p:sp>
        <p:nvSpPr>
          <p:cNvPr id="2" name="矩形: 圆角 1"/>
          <p:cNvSpPr/>
          <p:nvPr/>
        </p:nvSpPr>
        <p:spPr>
          <a:xfrm>
            <a:off x="1179990" y="1824204"/>
            <a:ext cx="4333875" cy="1904287"/>
          </a:xfrm>
          <a:prstGeom prst="roundRect">
            <a:avLst>
              <a:gd name="adj" fmla="val 0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6251415" y="1824203"/>
            <a:ext cx="4333875" cy="1904287"/>
          </a:xfrm>
          <a:prstGeom prst="roundRect">
            <a:avLst>
              <a:gd name="adj" fmla="val 0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6251415" y="4500210"/>
            <a:ext cx="4333875" cy="1904287"/>
          </a:xfrm>
          <a:prstGeom prst="roundRect">
            <a:avLst>
              <a:gd name="adj" fmla="val 0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1179990" y="4500211"/>
            <a:ext cx="4333875" cy="1904287"/>
          </a:xfrm>
          <a:prstGeom prst="roundRect">
            <a:avLst>
              <a:gd name="adj" fmla="val 0"/>
            </a:avLst>
          </a:pr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5246641" y="3487691"/>
            <a:ext cx="1268010" cy="1268010"/>
          </a:xfrm>
          <a:prstGeom prst="ellipse">
            <a:avLst/>
          </a:prstGeom>
          <a:solidFill>
            <a:sysClr val="window" lastClr="FFFFFF"/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8" name="文本框 16"/>
          <p:cNvSpPr txBox="1"/>
          <p:nvPr/>
        </p:nvSpPr>
        <p:spPr>
          <a:xfrm>
            <a:off x="1489439" y="2523752"/>
            <a:ext cx="3857623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IoTDB</a:t>
            </a:r>
            <a:r>
              <a:rPr lang="zh-CN" altLang="en-US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是专业的时序数据库，专门记录开发者行为的时间线数据。它为每个开发者建立时间档案，为心流分析提供数据基础。</a:t>
            </a:r>
            <a:endParaRPr lang="zh-CN" altLang="en-US" sz="1400" dirty="0"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</p:txBody>
      </p:sp>
      <p:sp>
        <p:nvSpPr>
          <p:cNvPr id="9" name="文本框 18"/>
          <p:cNvSpPr txBox="1"/>
          <p:nvPr/>
        </p:nvSpPr>
        <p:spPr>
          <a:xfrm>
            <a:off x="1496060" y="2055495"/>
            <a:ext cx="2220595" cy="467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2200" b="1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Apache IoTDB</a:t>
            </a:r>
            <a:endParaRPr lang="en-US" altLang="zh-CN" sz="2200" b="1" dirty="0"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0" name="文本框 20"/>
          <p:cNvSpPr txBox="1"/>
          <p:nvPr/>
        </p:nvSpPr>
        <p:spPr>
          <a:xfrm>
            <a:off x="6539649" y="2523752"/>
            <a:ext cx="3857623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Data Ease</a:t>
            </a:r>
            <a:r>
              <a:rPr lang="zh-CN" altLang="en-US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是数据可视化平台，将枯燥数据转化为直观图表。它实时展示心流状态，让进度一目了然。</a:t>
            </a:r>
            <a:endParaRPr lang="zh-CN" altLang="en-US" sz="1400" dirty="0"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</p:txBody>
      </p:sp>
      <p:sp>
        <p:nvSpPr>
          <p:cNvPr id="11" name="文本框 22"/>
          <p:cNvSpPr txBox="1"/>
          <p:nvPr/>
        </p:nvSpPr>
        <p:spPr>
          <a:xfrm>
            <a:off x="6546001" y="2055350"/>
            <a:ext cx="17173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2400" b="1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Data Ease</a:t>
            </a:r>
            <a:endParaRPr lang="en-US" altLang="zh-CN" sz="2400" b="1" dirty="0"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2" name="文本框 24"/>
          <p:cNvSpPr txBox="1"/>
          <p:nvPr/>
        </p:nvSpPr>
        <p:spPr>
          <a:xfrm>
            <a:off x="1489439" y="5187899"/>
            <a:ext cx="3857623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IoTDB</a:t>
            </a:r>
            <a:r>
              <a:rPr lang="zh-CN" altLang="en-US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管数据存储，</a:t>
            </a:r>
            <a:r>
              <a:rPr lang="en-US" altLang="zh-CN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DataEase</a:t>
            </a:r>
            <a:r>
              <a:rPr lang="zh-CN" altLang="en-US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管数据展示，两者形成完整数据流水线。这种组合实现</a:t>
            </a:r>
            <a:r>
              <a:rPr lang="en-US" altLang="zh-CN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1+1&gt;2</a:t>
            </a:r>
            <a:r>
              <a:rPr lang="zh-CN" altLang="en-US" sz="1400" dirty="0">
                <a:solidFill>
                  <a:prstClr val="white"/>
                </a:solidFill>
                <a:latin typeface="文道潮黑体" panose="02010600040101010101" charset="-122"/>
                <a:ea typeface="文道潮黑体" panose="02010600040101010101" charset="-122"/>
                <a:cs typeface="文道潮黑体" panose="02010600040101010101" charset="-122"/>
                <a:sym typeface="MiSans Normal" panose="00000500000000000000" charset="-122"/>
              </a:rPr>
              <a:t>的协同效应。</a:t>
            </a:r>
            <a:endParaRPr lang="zh-CN" altLang="en-US" sz="1400" dirty="0">
              <a:solidFill>
                <a:prstClr val="white"/>
              </a:solidFill>
              <a:latin typeface="文道潮黑体" panose="02010600040101010101" charset="-122"/>
              <a:ea typeface="文道潮黑体" panose="02010600040101010101" charset="-122"/>
              <a:cs typeface="文道潮黑体" panose="02010600040101010101" charset="-122"/>
              <a:sym typeface="MiSans Normal" panose="00000500000000000000" charset="-122"/>
            </a:endParaRPr>
          </a:p>
        </p:txBody>
      </p:sp>
      <p:sp>
        <p:nvSpPr>
          <p:cNvPr id="13" name="文本框 26"/>
          <p:cNvSpPr txBox="1"/>
          <p:nvPr/>
        </p:nvSpPr>
        <p:spPr>
          <a:xfrm>
            <a:off x="1496060" y="4737100"/>
            <a:ext cx="14890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zh-CN" altLang="en-US" sz="24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技术组合</a:t>
            </a:r>
            <a:endParaRPr lang="zh-CN" altLang="en-US" sz="2400" b="1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4" name="文本框 28"/>
          <p:cNvSpPr txBox="1"/>
          <p:nvPr/>
        </p:nvSpPr>
        <p:spPr>
          <a:xfrm>
            <a:off x="6539649" y="5187899"/>
            <a:ext cx="3857623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两者均为开源免费工具，社区活跃，专门针对时序和可视化需求设计，确保项目可行且易扩展。</a:t>
            </a:r>
            <a:endParaRPr lang="zh-CN" altLang="en-US" sz="1400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5" name="文本框 30"/>
          <p:cNvSpPr txBox="1"/>
          <p:nvPr/>
        </p:nvSpPr>
        <p:spPr>
          <a:xfrm>
            <a:off x="6546001" y="4737125"/>
            <a:ext cx="17173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zh-CN" altLang="en-US" sz="2400" b="1" dirty="0">
                <a:solidFill>
                  <a:prstClr val="white"/>
                </a:solidFill>
                <a:latin typeface="方正宝黑体 简 Light" panose="02000400000000000000" charset="-122"/>
                <a:ea typeface="文道潮黑体" panose="02010600040101010101" charset="-122"/>
                <a:cs typeface="MiSans Normal" panose="00000500000000000000" charset="-122"/>
                <a:sym typeface="MiSans Normal" panose="00000500000000000000" charset="-122"/>
              </a:rPr>
              <a:t>技术优势</a:t>
            </a:r>
            <a:endParaRPr lang="zh-CN" altLang="en-US" sz="2400" b="1" dirty="0">
              <a:solidFill>
                <a:prstClr val="white"/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6" name="iconfont-1188-584868"/>
          <p:cNvSpPr>
            <a:spLocks noChangeAspect="1"/>
          </p:cNvSpPr>
          <p:nvPr/>
        </p:nvSpPr>
        <p:spPr bwMode="auto">
          <a:xfrm>
            <a:off x="5570821" y="3873978"/>
            <a:ext cx="609685" cy="552197"/>
          </a:xfrm>
          <a:custGeom>
            <a:avLst/>
            <a:gdLst>
              <a:gd name="connsiteX0" fmla="*/ 282671 w 606933"/>
              <a:gd name="connsiteY0" fmla="*/ 210543 h 549705"/>
              <a:gd name="connsiteX1" fmla="*/ 282671 w 606933"/>
              <a:gd name="connsiteY1" fmla="*/ 249428 h 549705"/>
              <a:gd name="connsiteX2" fmla="*/ 293336 w 606933"/>
              <a:gd name="connsiteY2" fmla="*/ 249652 h 549705"/>
              <a:gd name="connsiteX3" fmla="*/ 326004 w 606933"/>
              <a:gd name="connsiteY3" fmla="*/ 242032 h 549705"/>
              <a:gd name="connsiteX4" fmla="*/ 331954 w 606933"/>
              <a:gd name="connsiteY4" fmla="*/ 227688 h 549705"/>
              <a:gd name="connsiteX5" fmla="*/ 317697 w 606933"/>
              <a:gd name="connsiteY5" fmla="*/ 210543 h 549705"/>
              <a:gd name="connsiteX6" fmla="*/ 184154 w 606933"/>
              <a:gd name="connsiteY6" fmla="*/ 176704 h 549705"/>
              <a:gd name="connsiteX7" fmla="*/ 174059 w 606933"/>
              <a:gd name="connsiteY7" fmla="*/ 201684 h 549705"/>
              <a:gd name="connsiteX8" fmla="*/ 194250 w 606933"/>
              <a:gd name="connsiteY8" fmla="*/ 201684 h 549705"/>
              <a:gd name="connsiteX9" fmla="*/ 297714 w 606933"/>
              <a:gd name="connsiteY9" fmla="*/ 153841 h 549705"/>
              <a:gd name="connsiteX10" fmla="*/ 282671 w 606933"/>
              <a:gd name="connsiteY10" fmla="*/ 154514 h 549705"/>
              <a:gd name="connsiteX11" fmla="*/ 282671 w 606933"/>
              <a:gd name="connsiteY11" fmla="*/ 183649 h 549705"/>
              <a:gd name="connsiteX12" fmla="*/ 317584 w 606933"/>
              <a:gd name="connsiteY12" fmla="*/ 183649 h 549705"/>
              <a:gd name="connsiteX13" fmla="*/ 327463 w 606933"/>
              <a:gd name="connsiteY13" fmla="*/ 170538 h 549705"/>
              <a:gd name="connsiteX14" fmla="*/ 322861 w 606933"/>
              <a:gd name="connsiteY14" fmla="*/ 160005 h 549705"/>
              <a:gd name="connsiteX15" fmla="*/ 322411 w 606933"/>
              <a:gd name="connsiteY15" fmla="*/ 159669 h 549705"/>
              <a:gd name="connsiteX16" fmla="*/ 297714 w 606933"/>
              <a:gd name="connsiteY16" fmla="*/ 153841 h 549705"/>
              <a:gd name="connsiteX17" fmla="*/ 183818 w 606933"/>
              <a:gd name="connsiteY17" fmla="*/ 127865 h 549705"/>
              <a:gd name="connsiteX18" fmla="*/ 184379 w 606933"/>
              <a:gd name="connsiteY18" fmla="*/ 127865 h 549705"/>
              <a:gd name="connsiteX19" fmla="*/ 196830 w 606933"/>
              <a:gd name="connsiteY19" fmla="*/ 136266 h 549705"/>
              <a:gd name="connsiteX20" fmla="*/ 245515 w 606933"/>
              <a:gd name="connsiteY20" fmla="*/ 257019 h 549705"/>
              <a:gd name="connsiteX21" fmla="*/ 238111 w 606933"/>
              <a:gd name="connsiteY21" fmla="*/ 274494 h 549705"/>
              <a:gd name="connsiteX22" fmla="*/ 220612 w 606933"/>
              <a:gd name="connsiteY22" fmla="*/ 266989 h 549705"/>
              <a:gd name="connsiteX23" fmla="*/ 205019 w 606933"/>
              <a:gd name="connsiteY23" fmla="*/ 228567 h 549705"/>
              <a:gd name="connsiteX24" fmla="*/ 163290 w 606933"/>
              <a:gd name="connsiteY24" fmla="*/ 228567 h 549705"/>
              <a:gd name="connsiteX25" fmla="*/ 147809 w 606933"/>
              <a:gd name="connsiteY25" fmla="*/ 266989 h 549705"/>
              <a:gd name="connsiteX26" fmla="*/ 135358 w 606933"/>
              <a:gd name="connsiteY26" fmla="*/ 275390 h 549705"/>
              <a:gd name="connsiteX27" fmla="*/ 130310 w 606933"/>
              <a:gd name="connsiteY27" fmla="*/ 274494 h 549705"/>
              <a:gd name="connsiteX28" fmla="*/ 122906 w 606933"/>
              <a:gd name="connsiteY28" fmla="*/ 257019 h 549705"/>
              <a:gd name="connsiteX29" fmla="*/ 171366 w 606933"/>
              <a:gd name="connsiteY29" fmla="*/ 136378 h 549705"/>
              <a:gd name="connsiteX30" fmla="*/ 183818 w 606933"/>
              <a:gd name="connsiteY30" fmla="*/ 127865 h 549705"/>
              <a:gd name="connsiteX31" fmla="*/ 443541 w 606933"/>
              <a:gd name="connsiteY31" fmla="*/ 127300 h 549705"/>
              <a:gd name="connsiteX32" fmla="*/ 477881 w 606933"/>
              <a:gd name="connsiteY32" fmla="*/ 134022 h 549705"/>
              <a:gd name="connsiteX33" fmla="*/ 483492 w 606933"/>
              <a:gd name="connsiteY33" fmla="*/ 152169 h 549705"/>
              <a:gd name="connsiteX34" fmla="*/ 465424 w 606933"/>
              <a:gd name="connsiteY34" fmla="*/ 157882 h 549705"/>
              <a:gd name="connsiteX35" fmla="*/ 443541 w 606933"/>
              <a:gd name="connsiteY35" fmla="*/ 154073 h 549705"/>
              <a:gd name="connsiteX36" fmla="*/ 395172 w 606933"/>
              <a:gd name="connsiteY36" fmla="*/ 202690 h 549705"/>
              <a:gd name="connsiteX37" fmla="*/ 440174 w 606933"/>
              <a:gd name="connsiteY37" fmla="*/ 248955 h 549705"/>
              <a:gd name="connsiteX38" fmla="*/ 465424 w 606933"/>
              <a:gd name="connsiteY38" fmla="*/ 244810 h 549705"/>
              <a:gd name="connsiteX39" fmla="*/ 483492 w 606933"/>
              <a:gd name="connsiteY39" fmla="*/ 250860 h 549705"/>
              <a:gd name="connsiteX40" fmla="*/ 477432 w 606933"/>
              <a:gd name="connsiteY40" fmla="*/ 268895 h 549705"/>
              <a:gd name="connsiteX41" fmla="*/ 440174 w 606933"/>
              <a:gd name="connsiteY41" fmla="*/ 275840 h 549705"/>
              <a:gd name="connsiteX42" fmla="*/ 368351 w 606933"/>
              <a:gd name="connsiteY42" fmla="*/ 202690 h 549705"/>
              <a:gd name="connsiteX43" fmla="*/ 443541 w 606933"/>
              <a:gd name="connsiteY43" fmla="*/ 127300 h 549705"/>
              <a:gd name="connsiteX44" fmla="*/ 297714 w 606933"/>
              <a:gd name="connsiteY44" fmla="*/ 126947 h 549705"/>
              <a:gd name="connsiteX45" fmla="*/ 339138 w 606933"/>
              <a:gd name="connsiteY45" fmla="*/ 138601 h 549705"/>
              <a:gd name="connsiteX46" fmla="*/ 354406 w 606933"/>
              <a:gd name="connsiteY46" fmla="*/ 170538 h 549705"/>
              <a:gd name="connsiteX47" fmla="*/ 345200 w 606933"/>
              <a:gd name="connsiteY47" fmla="*/ 195864 h 549705"/>
              <a:gd name="connsiteX48" fmla="*/ 358896 w 606933"/>
              <a:gd name="connsiteY48" fmla="*/ 227688 h 549705"/>
              <a:gd name="connsiteX49" fmla="*/ 344527 w 606933"/>
              <a:gd name="connsiteY49" fmla="*/ 261418 h 549705"/>
              <a:gd name="connsiteX50" fmla="*/ 344302 w 606933"/>
              <a:gd name="connsiteY50" fmla="*/ 261754 h 549705"/>
              <a:gd name="connsiteX51" fmla="*/ 293336 w 606933"/>
              <a:gd name="connsiteY51" fmla="*/ 276546 h 549705"/>
              <a:gd name="connsiteX52" fmla="*/ 267292 w 606933"/>
              <a:gd name="connsiteY52" fmla="*/ 274977 h 549705"/>
              <a:gd name="connsiteX53" fmla="*/ 255729 w 606933"/>
              <a:gd name="connsiteY53" fmla="*/ 261642 h 549705"/>
              <a:gd name="connsiteX54" fmla="*/ 255729 w 606933"/>
              <a:gd name="connsiteY54" fmla="*/ 142972 h 549705"/>
              <a:gd name="connsiteX55" fmla="*/ 266394 w 606933"/>
              <a:gd name="connsiteY55" fmla="*/ 129749 h 549705"/>
              <a:gd name="connsiteX56" fmla="*/ 297714 w 606933"/>
              <a:gd name="connsiteY56" fmla="*/ 126947 h 549705"/>
              <a:gd name="connsiteX57" fmla="*/ 45340 w 606933"/>
              <a:gd name="connsiteY57" fmla="*/ 70478 h 549705"/>
              <a:gd name="connsiteX58" fmla="*/ 45340 w 606933"/>
              <a:gd name="connsiteY58" fmla="*/ 333005 h 549705"/>
              <a:gd name="connsiteX59" fmla="*/ 561593 w 606933"/>
              <a:gd name="connsiteY59" fmla="*/ 333005 h 549705"/>
              <a:gd name="connsiteX60" fmla="*/ 561593 w 606933"/>
              <a:gd name="connsiteY60" fmla="*/ 70478 h 549705"/>
              <a:gd name="connsiteX61" fmla="*/ 41749 w 606933"/>
              <a:gd name="connsiteY61" fmla="*/ 0 h 549705"/>
              <a:gd name="connsiteX62" fmla="*/ 565184 w 606933"/>
              <a:gd name="connsiteY62" fmla="*/ 0 h 549705"/>
              <a:gd name="connsiteX63" fmla="*/ 606933 w 606933"/>
              <a:gd name="connsiteY63" fmla="*/ 41569 h 549705"/>
              <a:gd name="connsiteX64" fmla="*/ 606933 w 606933"/>
              <a:gd name="connsiteY64" fmla="*/ 361914 h 549705"/>
              <a:gd name="connsiteX65" fmla="*/ 565184 w 606933"/>
              <a:gd name="connsiteY65" fmla="*/ 403483 h 549705"/>
              <a:gd name="connsiteX66" fmla="*/ 401554 w 606933"/>
              <a:gd name="connsiteY66" fmla="*/ 403483 h 549705"/>
              <a:gd name="connsiteX67" fmla="*/ 456322 w 606933"/>
              <a:gd name="connsiteY67" fmla="*/ 510601 h 549705"/>
              <a:gd name="connsiteX68" fmla="*/ 444650 w 606933"/>
              <a:gd name="connsiteY68" fmla="*/ 546792 h 549705"/>
              <a:gd name="connsiteX69" fmla="*/ 432417 w 606933"/>
              <a:gd name="connsiteY69" fmla="*/ 549705 h 549705"/>
              <a:gd name="connsiteX70" fmla="*/ 408400 w 606933"/>
              <a:gd name="connsiteY70" fmla="*/ 535139 h 549705"/>
              <a:gd name="connsiteX71" fmla="*/ 341063 w 606933"/>
              <a:gd name="connsiteY71" fmla="*/ 403483 h 549705"/>
              <a:gd name="connsiteX72" fmla="*/ 330401 w 606933"/>
              <a:gd name="connsiteY72" fmla="*/ 403483 h 549705"/>
              <a:gd name="connsiteX73" fmla="*/ 330401 w 606933"/>
              <a:gd name="connsiteY73" fmla="*/ 486510 h 549705"/>
              <a:gd name="connsiteX74" fmla="*/ 303466 w 606933"/>
              <a:gd name="connsiteY74" fmla="*/ 513290 h 549705"/>
              <a:gd name="connsiteX75" fmla="*/ 276532 w 606933"/>
              <a:gd name="connsiteY75" fmla="*/ 486510 h 549705"/>
              <a:gd name="connsiteX76" fmla="*/ 276532 w 606933"/>
              <a:gd name="connsiteY76" fmla="*/ 403483 h 549705"/>
              <a:gd name="connsiteX77" fmla="*/ 265870 w 606933"/>
              <a:gd name="connsiteY77" fmla="*/ 403483 h 549705"/>
              <a:gd name="connsiteX78" fmla="*/ 198533 w 606933"/>
              <a:gd name="connsiteY78" fmla="*/ 535139 h 549705"/>
              <a:gd name="connsiteX79" fmla="*/ 174516 w 606933"/>
              <a:gd name="connsiteY79" fmla="*/ 549705 h 549705"/>
              <a:gd name="connsiteX80" fmla="*/ 162283 w 606933"/>
              <a:gd name="connsiteY80" fmla="*/ 546792 h 549705"/>
              <a:gd name="connsiteX81" fmla="*/ 150611 w 606933"/>
              <a:gd name="connsiteY81" fmla="*/ 510601 h 549705"/>
              <a:gd name="connsiteX82" fmla="*/ 205379 w 606933"/>
              <a:gd name="connsiteY82" fmla="*/ 403483 h 549705"/>
              <a:gd name="connsiteX83" fmla="*/ 41749 w 606933"/>
              <a:gd name="connsiteY83" fmla="*/ 403483 h 549705"/>
              <a:gd name="connsiteX84" fmla="*/ 0 w 606933"/>
              <a:gd name="connsiteY84" fmla="*/ 361914 h 549705"/>
              <a:gd name="connsiteX85" fmla="*/ 0 w 606933"/>
              <a:gd name="connsiteY85" fmla="*/ 41569 h 549705"/>
              <a:gd name="connsiteX86" fmla="*/ 41749 w 606933"/>
              <a:gd name="connsiteY86" fmla="*/ 0 h 549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606933" h="549705">
                <a:moveTo>
                  <a:pt x="282671" y="210543"/>
                </a:moveTo>
                <a:lnTo>
                  <a:pt x="282671" y="249428"/>
                </a:lnTo>
                <a:cubicBezTo>
                  <a:pt x="285702" y="249540"/>
                  <a:pt x="289295" y="249652"/>
                  <a:pt x="293336" y="249652"/>
                </a:cubicBezTo>
                <a:cubicBezTo>
                  <a:pt x="309277" y="249652"/>
                  <a:pt x="320279" y="247075"/>
                  <a:pt x="326004" y="242032"/>
                </a:cubicBezTo>
                <a:cubicBezTo>
                  <a:pt x="330045" y="237998"/>
                  <a:pt x="331954" y="233403"/>
                  <a:pt x="331954" y="227688"/>
                </a:cubicBezTo>
                <a:cubicBezTo>
                  <a:pt x="331954" y="215586"/>
                  <a:pt x="321626" y="211664"/>
                  <a:pt x="317697" y="210543"/>
                </a:cubicBezTo>
                <a:close/>
                <a:moveTo>
                  <a:pt x="184154" y="176704"/>
                </a:moveTo>
                <a:lnTo>
                  <a:pt x="174059" y="201684"/>
                </a:lnTo>
                <a:lnTo>
                  <a:pt x="194250" y="201684"/>
                </a:lnTo>
                <a:close/>
                <a:moveTo>
                  <a:pt x="297714" y="153841"/>
                </a:moveTo>
                <a:cubicBezTo>
                  <a:pt x="292663" y="153841"/>
                  <a:pt x="287386" y="154066"/>
                  <a:pt x="282671" y="154514"/>
                </a:cubicBezTo>
                <a:lnTo>
                  <a:pt x="282671" y="183649"/>
                </a:lnTo>
                <a:lnTo>
                  <a:pt x="317584" y="183649"/>
                </a:lnTo>
                <a:cubicBezTo>
                  <a:pt x="323759" y="180848"/>
                  <a:pt x="327463" y="176029"/>
                  <a:pt x="327463" y="170538"/>
                </a:cubicBezTo>
                <a:cubicBezTo>
                  <a:pt x="327463" y="164151"/>
                  <a:pt x="324881" y="161461"/>
                  <a:pt x="322861" y="160005"/>
                </a:cubicBezTo>
                <a:cubicBezTo>
                  <a:pt x="322748" y="159893"/>
                  <a:pt x="322524" y="159781"/>
                  <a:pt x="322411" y="159669"/>
                </a:cubicBezTo>
                <a:cubicBezTo>
                  <a:pt x="319044" y="156979"/>
                  <a:pt x="313318" y="153841"/>
                  <a:pt x="297714" y="153841"/>
                </a:cubicBezTo>
                <a:close/>
                <a:moveTo>
                  <a:pt x="183818" y="127865"/>
                </a:moveTo>
                <a:lnTo>
                  <a:pt x="184379" y="127865"/>
                </a:lnTo>
                <a:cubicBezTo>
                  <a:pt x="189875" y="127865"/>
                  <a:pt x="194811" y="131226"/>
                  <a:pt x="196830" y="136266"/>
                </a:cubicBezTo>
                <a:lnTo>
                  <a:pt x="245515" y="257019"/>
                </a:lnTo>
                <a:cubicBezTo>
                  <a:pt x="248319" y="263852"/>
                  <a:pt x="244954" y="271693"/>
                  <a:pt x="238111" y="274494"/>
                </a:cubicBezTo>
                <a:cubicBezTo>
                  <a:pt x="231156" y="277182"/>
                  <a:pt x="223304" y="273934"/>
                  <a:pt x="220612" y="266989"/>
                </a:cubicBezTo>
                <a:lnTo>
                  <a:pt x="205019" y="228567"/>
                </a:lnTo>
                <a:lnTo>
                  <a:pt x="163290" y="228567"/>
                </a:lnTo>
                <a:lnTo>
                  <a:pt x="147809" y="266989"/>
                </a:lnTo>
                <a:cubicBezTo>
                  <a:pt x="145678" y="272254"/>
                  <a:pt x="140630" y="275390"/>
                  <a:pt x="135358" y="275390"/>
                </a:cubicBezTo>
                <a:cubicBezTo>
                  <a:pt x="133675" y="275390"/>
                  <a:pt x="131993" y="275054"/>
                  <a:pt x="130310" y="274494"/>
                </a:cubicBezTo>
                <a:cubicBezTo>
                  <a:pt x="123467" y="271693"/>
                  <a:pt x="120102" y="263852"/>
                  <a:pt x="122906" y="257019"/>
                </a:cubicBezTo>
                <a:lnTo>
                  <a:pt x="171366" y="136378"/>
                </a:lnTo>
                <a:cubicBezTo>
                  <a:pt x="173386" y="131226"/>
                  <a:pt x="178321" y="127865"/>
                  <a:pt x="183818" y="127865"/>
                </a:cubicBezTo>
                <a:close/>
                <a:moveTo>
                  <a:pt x="443541" y="127300"/>
                </a:moveTo>
                <a:cubicBezTo>
                  <a:pt x="462731" y="127300"/>
                  <a:pt x="473953" y="132005"/>
                  <a:pt x="477881" y="134022"/>
                </a:cubicBezTo>
                <a:cubicBezTo>
                  <a:pt x="484390" y="137494"/>
                  <a:pt x="486971" y="145560"/>
                  <a:pt x="483492" y="152169"/>
                </a:cubicBezTo>
                <a:cubicBezTo>
                  <a:pt x="480125" y="158778"/>
                  <a:pt x="471933" y="161243"/>
                  <a:pt x="465424" y="157882"/>
                </a:cubicBezTo>
                <a:cubicBezTo>
                  <a:pt x="464639" y="157434"/>
                  <a:pt x="457793" y="154073"/>
                  <a:pt x="443541" y="154073"/>
                </a:cubicBezTo>
                <a:cubicBezTo>
                  <a:pt x="414138" y="154073"/>
                  <a:pt x="395172" y="173229"/>
                  <a:pt x="395172" y="202690"/>
                </a:cubicBezTo>
                <a:cubicBezTo>
                  <a:pt x="395172" y="231704"/>
                  <a:pt x="412006" y="248955"/>
                  <a:pt x="440174" y="248955"/>
                </a:cubicBezTo>
                <a:cubicBezTo>
                  <a:pt x="453528" y="248955"/>
                  <a:pt x="462506" y="246267"/>
                  <a:pt x="465424" y="244810"/>
                </a:cubicBezTo>
                <a:cubicBezTo>
                  <a:pt x="472045" y="241562"/>
                  <a:pt x="480125" y="244250"/>
                  <a:pt x="483492" y="250860"/>
                </a:cubicBezTo>
                <a:cubicBezTo>
                  <a:pt x="486747" y="257469"/>
                  <a:pt x="484053" y="265534"/>
                  <a:pt x="477432" y="268895"/>
                </a:cubicBezTo>
                <a:cubicBezTo>
                  <a:pt x="468679" y="273264"/>
                  <a:pt x="454763" y="275840"/>
                  <a:pt x="440174" y="275840"/>
                </a:cubicBezTo>
                <a:cubicBezTo>
                  <a:pt x="397192" y="275840"/>
                  <a:pt x="368351" y="246491"/>
                  <a:pt x="368351" y="202690"/>
                </a:cubicBezTo>
                <a:cubicBezTo>
                  <a:pt x="368351" y="158330"/>
                  <a:pt x="399212" y="127300"/>
                  <a:pt x="443541" y="127300"/>
                </a:cubicBezTo>
                <a:close/>
                <a:moveTo>
                  <a:pt x="297714" y="126947"/>
                </a:moveTo>
                <a:cubicBezTo>
                  <a:pt x="316349" y="126947"/>
                  <a:pt x="329147" y="130533"/>
                  <a:pt x="339138" y="138601"/>
                </a:cubicBezTo>
                <a:cubicBezTo>
                  <a:pt x="349017" y="145997"/>
                  <a:pt x="354406" y="157315"/>
                  <a:pt x="354406" y="170538"/>
                </a:cubicBezTo>
                <a:cubicBezTo>
                  <a:pt x="354406" y="179951"/>
                  <a:pt x="351150" y="188692"/>
                  <a:pt x="345200" y="195864"/>
                </a:cubicBezTo>
                <a:cubicBezTo>
                  <a:pt x="353058" y="203035"/>
                  <a:pt x="358896" y="213569"/>
                  <a:pt x="358896" y="227688"/>
                </a:cubicBezTo>
                <a:cubicBezTo>
                  <a:pt x="358896" y="240687"/>
                  <a:pt x="353957" y="252341"/>
                  <a:pt x="344527" y="261418"/>
                </a:cubicBezTo>
                <a:cubicBezTo>
                  <a:pt x="344414" y="261530"/>
                  <a:pt x="344414" y="261642"/>
                  <a:pt x="344302" y="261754"/>
                </a:cubicBezTo>
                <a:cubicBezTo>
                  <a:pt x="333188" y="271840"/>
                  <a:pt x="317023" y="276546"/>
                  <a:pt x="293336" y="276546"/>
                </a:cubicBezTo>
                <a:cubicBezTo>
                  <a:pt x="280538" y="276546"/>
                  <a:pt x="271558" y="275538"/>
                  <a:pt x="267292" y="274977"/>
                </a:cubicBezTo>
                <a:cubicBezTo>
                  <a:pt x="260668" y="274081"/>
                  <a:pt x="255729" y="268366"/>
                  <a:pt x="255729" y="261642"/>
                </a:cubicBezTo>
                <a:lnTo>
                  <a:pt x="255729" y="142972"/>
                </a:lnTo>
                <a:cubicBezTo>
                  <a:pt x="255729" y="136584"/>
                  <a:pt x="260107" y="131093"/>
                  <a:pt x="266394" y="129749"/>
                </a:cubicBezTo>
                <a:cubicBezTo>
                  <a:pt x="274701" y="128068"/>
                  <a:pt x="286376" y="126947"/>
                  <a:pt x="297714" y="126947"/>
                </a:cubicBezTo>
                <a:close/>
                <a:moveTo>
                  <a:pt x="45340" y="70478"/>
                </a:moveTo>
                <a:lnTo>
                  <a:pt x="45340" y="333005"/>
                </a:lnTo>
                <a:lnTo>
                  <a:pt x="561593" y="333005"/>
                </a:lnTo>
                <a:lnTo>
                  <a:pt x="561593" y="70478"/>
                </a:lnTo>
                <a:close/>
                <a:moveTo>
                  <a:pt x="41749" y="0"/>
                </a:moveTo>
                <a:lnTo>
                  <a:pt x="565184" y="0"/>
                </a:lnTo>
                <a:cubicBezTo>
                  <a:pt x="588303" y="0"/>
                  <a:pt x="606933" y="18600"/>
                  <a:pt x="606933" y="41569"/>
                </a:cubicBezTo>
                <a:lnTo>
                  <a:pt x="606933" y="361914"/>
                </a:lnTo>
                <a:cubicBezTo>
                  <a:pt x="606933" y="384883"/>
                  <a:pt x="588303" y="403483"/>
                  <a:pt x="565184" y="403483"/>
                </a:cubicBezTo>
                <a:lnTo>
                  <a:pt x="401554" y="403483"/>
                </a:lnTo>
                <a:lnTo>
                  <a:pt x="456322" y="510601"/>
                </a:lnTo>
                <a:cubicBezTo>
                  <a:pt x="463056" y="523822"/>
                  <a:pt x="457893" y="540069"/>
                  <a:pt x="444650" y="546792"/>
                </a:cubicBezTo>
                <a:cubicBezTo>
                  <a:pt x="440722" y="548809"/>
                  <a:pt x="436458" y="549705"/>
                  <a:pt x="432417" y="549705"/>
                </a:cubicBezTo>
                <a:cubicBezTo>
                  <a:pt x="422653" y="549705"/>
                  <a:pt x="413226" y="544327"/>
                  <a:pt x="408400" y="535139"/>
                </a:cubicBezTo>
                <a:lnTo>
                  <a:pt x="341063" y="403483"/>
                </a:lnTo>
                <a:lnTo>
                  <a:pt x="330401" y="403483"/>
                </a:lnTo>
                <a:lnTo>
                  <a:pt x="330401" y="486510"/>
                </a:lnTo>
                <a:cubicBezTo>
                  <a:pt x="330401" y="501301"/>
                  <a:pt x="318281" y="513290"/>
                  <a:pt x="303466" y="513290"/>
                </a:cubicBezTo>
                <a:cubicBezTo>
                  <a:pt x="288652" y="513290"/>
                  <a:pt x="276532" y="501301"/>
                  <a:pt x="276532" y="486510"/>
                </a:cubicBezTo>
                <a:lnTo>
                  <a:pt x="276532" y="403483"/>
                </a:lnTo>
                <a:lnTo>
                  <a:pt x="265870" y="403483"/>
                </a:lnTo>
                <a:lnTo>
                  <a:pt x="198533" y="535139"/>
                </a:lnTo>
                <a:cubicBezTo>
                  <a:pt x="193819" y="544327"/>
                  <a:pt x="184280" y="549705"/>
                  <a:pt x="174516" y="549705"/>
                </a:cubicBezTo>
                <a:cubicBezTo>
                  <a:pt x="170475" y="549705"/>
                  <a:pt x="166211" y="548809"/>
                  <a:pt x="162283" y="546792"/>
                </a:cubicBezTo>
                <a:cubicBezTo>
                  <a:pt x="149040" y="540069"/>
                  <a:pt x="143877" y="523822"/>
                  <a:pt x="150611" y="510601"/>
                </a:cubicBezTo>
                <a:lnTo>
                  <a:pt x="205379" y="403483"/>
                </a:lnTo>
                <a:lnTo>
                  <a:pt x="41749" y="403483"/>
                </a:lnTo>
                <a:cubicBezTo>
                  <a:pt x="18630" y="403483"/>
                  <a:pt x="0" y="384883"/>
                  <a:pt x="0" y="361914"/>
                </a:cubicBezTo>
                <a:lnTo>
                  <a:pt x="0" y="41569"/>
                </a:lnTo>
                <a:cubicBezTo>
                  <a:pt x="0" y="18600"/>
                  <a:pt x="18630" y="0"/>
                  <a:pt x="41749" y="0"/>
                </a:cubicBezTo>
                <a:close/>
              </a:path>
            </a:pathLst>
          </a:custGeom>
          <a:solidFill>
            <a:srgbClr val="083090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>
                  <a:lumMod val="75000"/>
                  <a:lumOff val="25000"/>
                </a:prstClr>
              </a:solidFill>
              <a:latin typeface="方正宝黑体 简 Light" panose="02000400000000000000" charset="-122"/>
              <a:ea typeface="文道潮黑体" panose="02010600040101010101" charset="-122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08330" y="1312545"/>
            <a:ext cx="8201660" cy="430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—— 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双核驱动：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IoTDB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时序存储</a:t>
            </a:r>
            <a:r>
              <a:rPr lang="en-US" altLang="zh-CN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 + DataEase</a:t>
            </a:r>
            <a:r>
              <a:rPr lang="zh-CN" altLang="en-US" sz="2200">
                <a:gradFill>
                  <a:gsLst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0">
                      <a:srgbClr val="08CC96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40000">
                      <a:schemeClr val="accent1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  <a:cs typeface="+mj-ea"/>
              </a:rPr>
              <a:t>智能可视</a:t>
            </a:r>
            <a:endParaRPr lang="zh-CN" altLang="en-US" sz="2200">
              <a:gradFill>
                <a:gsLst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0">
                    <a:srgbClr val="08CC96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40000">
                    <a:schemeClr val="accent1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  <a:gs pos="100000">
                    <a:schemeClr val="accent2"/>
                  </a:gs>
                </a:gsLst>
                <a:lin ang="0" scaled="0"/>
              </a:gradFill>
              <a:latin typeface="+mj-ea"/>
              <a:ea typeface="+mj-ea"/>
              <a:cs typeface="+mj-ea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1.0"/>
  <p:tag name="KSO_WM_BEAUTIFY_FLAG" val="#wm#"/>
  <p:tag name="KSO_WM_UNIT_CONTENT_GROUP_TYPE" val="contentchip"/>
</p:tagLst>
</file>

<file path=ppt/tags/tag100.xml><?xml version="1.0" encoding="utf-8"?>
<p:tagLst xmlns:p="http://schemas.openxmlformats.org/presentationml/2006/main">
  <p:tag name="KSO_WM_DIAGRAM_VIRTUALLY_FRAME" val="{&quot;height&quot;:245.26685039370076,&quot;left&quot;:101.9,&quot;top&quot;:175.52110236220472,&quot;width&quot;:756.3551968503937}"/>
</p:tagLst>
</file>

<file path=ppt/tags/tag101.xml><?xml version="1.0" encoding="utf-8"?>
<p:tagLst xmlns:p="http://schemas.openxmlformats.org/presentationml/2006/main">
  <p:tag name="KSO_WM_DIAGRAM_VIRTUALLY_FRAME" val="{&quot;height&quot;:245.26685039370076,&quot;left&quot;:101.9,&quot;top&quot;:175.52110236220472,&quot;width&quot;:756.3551968503937}"/>
</p:tagLst>
</file>

<file path=ppt/tags/tag102.xml><?xml version="1.0" encoding="utf-8"?>
<p:tagLst xmlns:p="http://schemas.openxmlformats.org/presentationml/2006/main">
  <p:tag name="KSO_WM_DIAGRAM_VIRTUALLY_FRAME" val="{&quot;height&quot;:245.26685039370076,&quot;left&quot;:101.9,&quot;top&quot;:175.52110236220472,&quot;width&quot;:756.3551968503937}"/>
</p:tagLst>
</file>

<file path=ppt/tags/tag103.xml><?xml version="1.0" encoding="utf-8"?>
<p:tagLst xmlns:p="http://schemas.openxmlformats.org/presentationml/2006/main">
  <p:tag name="KSO_WM_DIAGRAM_VIRTUALLY_FRAME" val="{&quot;height&quot;:245.26685039370076,&quot;left&quot;:101.9,&quot;top&quot;:175.52110236220472,&quot;width&quot;:756.3551968503937}"/>
</p:tagLst>
</file>

<file path=ppt/tags/tag104.xml><?xml version="1.0" encoding="utf-8"?>
<p:tagLst xmlns:p="http://schemas.openxmlformats.org/presentationml/2006/main">
  <p:tag name="KSO_WM_DIAGRAM_VIRTUALLY_FRAME" val="{&quot;height&quot;:245.26685039370076,&quot;left&quot;:101.9,&quot;top&quot;:175.52110236220472,&quot;width&quot;:756.3551968503937}"/>
</p:tagLst>
</file>

<file path=ppt/tags/tag105.xml><?xml version="1.0" encoding="utf-8"?>
<p:tagLst xmlns:p="http://schemas.openxmlformats.org/presentationml/2006/main">
  <p:tag name="KSO_WM_DIAGRAM_VIRTUALLY_FRAME" val="{&quot;height&quot;:245.26685039370076,&quot;left&quot;:101.9,&quot;top&quot;:175.52110236220472,&quot;width&quot;:756.3551968503937}"/>
</p:tagLst>
</file>

<file path=ppt/tags/tag106.xml><?xml version="1.0" encoding="utf-8"?>
<p:tagLst xmlns:p="http://schemas.openxmlformats.org/presentationml/2006/main">
  <p:tag name="KSO_WM_DIAGRAM_VIRTUALLY_FRAME" val="{&quot;height&quot;:245.26685039370076,&quot;left&quot;:101.9,&quot;top&quot;:175.52110236220472,&quot;width&quot;:756.3551968503937}"/>
</p:tagLst>
</file>

<file path=ppt/tags/tag107.xml><?xml version="1.0" encoding="utf-8"?>
<p:tagLst xmlns:p="http://schemas.openxmlformats.org/presentationml/2006/main">
  <p:tag name="KSO_WM_DIAGRAM_VIRTUALLY_FRAME" val="{&quot;height&quot;:245.26685039370076,&quot;left&quot;:101.9,&quot;top&quot;:175.52110236220472,&quot;width&quot;:756.3551968503937}"/>
</p:tagLst>
</file>

<file path=ppt/tags/tag108.xml><?xml version="1.0" encoding="utf-8"?>
<p:tagLst xmlns:p="http://schemas.openxmlformats.org/presentationml/2006/main">
  <p:tag name="KSO_WM_DIAGRAM_VIRTUALLY_FRAME" val="{&quot;height&quot;:245.26685039370076,&quot;left&quot;:101.9,&quot;top&quot;:175.52110236220472,&quot;width&quot;:756.3551968503937}"/>
</p:tagLst>
</file>

<file path=ppt/tags/tag109.xml><?xml version="1.0" encoding="utf-8"?>
<p:tagLst xmlns:p="http://schemas.openxmlformats.org/presentationml/2006/main">
  <p:tag name="KSO_WM_SLIDE_ID" val="custom20230286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86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1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1.0"/>
  <p:tag name="KSO_WM_BEAUTIFY_FLAG" val="#wm#"/>
  <p:tag name="KSO_WM_UNIT_CONTENT_GROUP_TYPE" val="contentchip"/>
</p:tagLst>
</file>

<file path=ppt/tags/tag1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8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111.xml><?xml version="1.0" encoding="utf-8"?>
<p:tagLst xmlns:p="http://schemas.openxmlformats.org/presentationml/2006/main">
  <p:tag name="KSO_WM_SLIDE_ID" val="custom20230286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86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11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1.0"/>
  <p:tag name="KSO_WM_BEAUTIFY_FLAG" val="#wm#"/>
  <p:tag name="KSO_WM_UNIT_CONTENT_GROUP_TYPE" val="contentchip"/>
</p:tagLst>
</file>

<file path=ppt/tags/tag113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1.0"/>
  <p:tag name="KSO_WM_BEAUTIFY_FLAG" val="#wm#"/>
  <p:tag name="KSO_WM_UNIT_CONTENT_GROUP_TYPE" val="contentchip"/>
</p:tagLst>
</file>

<file path=ppt/tags/tag114.xml><?xml version="1.0" encoding="utf-8"?>
<p:tagLst xmlns:p="http://schemas.openxmlformats.org/presentationml/2006/main">
  <p:tag name="KSO_WM_BEAUTIFY_FLAG" val="#wm#"/>
  <p:tag name="KSO_WM_TEMPLATE_CATEGORY" val="custom"/>
  <p:tag name="KSO_WM_TEMPLATE_INDEX" val="20230286"/>
</p:tagLst>
</file>

<file path=ppt/tags/tag11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8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116.xml><?xml version="1.0" encoding="utf-8"?>
<p:tagLst xmlns:p="http://schemas.openxmlformats.org/presentationml/2006/main">
  <p:tag name="KSO_WM_SLIDE_ID" val="custom20230286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86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11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1.0"/>
  <p:tag name="KSO_WM_BEAUTIFY_FLAG" val="#wm#"/>
  <p:tag name="KSO_WM_UNIT_CONTENT_GROUP_TYPE" val="contentchip"/>
</p:tagLst>
</file>

<file path=ppt/tags/tag118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1.0"/>
  <p:tag name="KSO_WM_BEAUTIFY_FLAG" val="#wm#"/>
  <p:tag name="KSO_WM_UNIT_CONTENT_GROUP_TYPE" val="contentchip"/>
</p:tagLst>
</file>

<file path=ppt/tags/tag119.xml><?xml version="1.0" encoding="utf-8"?>
<p:tagLst xmlns:p="http://schemas.openxmlformats.org/presentationml/2006/main">
  <p:tag name="KSO_WM_BEAUTIFY_FLAG" val="#wm#"/>
  <p:tag name="KSO_WM_TEMPLATE_CATEGORY" val="custom"/>
  <p:tag name="KSO_WM_TEMPLATE_INDEX" val="20230286"/>
</p:tagLst>
</file>

<file path=ppt/tags/tag12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1.0"/>
  <p:tag name="KSO_WM_BEAUTIFY_FLAG" val="#wm#"/>
  <p:tag name="KSO_WM_UNIT_CONTENT_GROUP_TYPE" val="contentchip"/>
</p:tagLst>
</file>

<file path=ppt/tags/tag12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8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121.xml><?xml version="1.0" encoding="utf-8"?>
<p:tagLst xmlns:p="http://schemas.openxmlformats.org/presentationml/2006/main">
  <p:tag name="KSO_WM_SLIDE_ID" val="custom20230286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86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1307_2*a*1"/>
  <p:tag name="KSO_WM_TEMPLATE_CATEGORY" val="diagram"/>
  <p:tag name="KSO_WM_TEMPLATE_INDEX" val="20231307"/>
  <p:tag name="KSO_WM_UNIT_LAYERLEVEL" val="1"/>
  <p:tag name="KSO_WM_TAG_VERSION" val="3.0"/>
  <p:tag name="KSO_WM_BEAUTIFY_FLAG" val="#wm#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12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7_2*l_h_i*1_1_2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44.2500061035156,&quot;left&quot;:52.374993896484376,&quot;top&quot;:143.05,&quot;width&quot;:854.45001220703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6262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124.xml><?xml version="1.0" encoding="utf-8"?>
<p:tagLst xmlns:p="http://schemas.openxmlformats.org/presentationml/2006/main">
  <p:tag name="KSO_WM_DIAGRAM_VIRTUALLY_FRAME" val="{&quot;height&quot;:344.2500061035156,&quot;left&quot;:52.374993896484376,&quot;top&quot;:143.05,&quot;width&quot;:854.4500122070312}"/>
  <p:tag name="KSO_WM_DIAGRAM_VERSION" val="3"/>
  <p:tag name="KSO_WM_DIAGRAM_COLOR_TRICK" val="1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7_2*l_h_f*1_1_1"/>
  <p:tag name="KSO_WM_TEMPLATE_CATEGORY" val="diagram"/>
  <p:tag name="KSO_WM_TEMPLATE_INDEX" val="20231307"/>
  <p:tag name="KSO_WM_UNIT_LAYERLEVEL" val="1_1_1"/>
  <p:tag name="KSO_WM_TAG_VERSION" val="3.0"/>
  <p:tag name="KSO_WM_UNIT_TEXT_TYPE" val="1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2,&quot;transparency&quot;:0.8999999761581421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VALUE" val="117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的观点。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TEXT_FILL_FORE_SCHEMECOLOR_INDEX" val="1"/>
  <p:tag name="KSO_WM_UNIT_TEXT_FILL_TYPE" val="1"/>
  <p:tag name="KSO_WM_UNIT_LINE_FILL_TYPE" val="2"/>
  <p:tag name="KSO_WM_UNIT_USESOURCEFORMAT_APPLY" val="0"/>
</p:tagLst>
</file>

<file path=ppt/tags/tag125.xml><?xml version="1.0" encoding="utf-8"?>
<p:tagLst xmlns:p="http://schemas.openxmlformats.org/presentationml/2006/main">
  <p:tag name="KSO_WM_DIAGRAM_VIRTUALLY_FRAME" val="{&quot;height&quot;:344.2500061035156,&quot;left&quot;:52.374993896484376,&quot;top&quot;:143.05,&quot;width&quot;:854.4500122070312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1307_2*l_h_i*1_1_1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12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7_2*l_h_i*1_2_2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44.2500061035156,&quot;left&quot;:52.374993896484376,&quot;top&quot;:143.05,&quot;width&quot;:854.4500122070312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6262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8"/>
  <p:tag name="KSO_WM_UNIT_FILL_FORE_SCHEMECOLOR_INDEX_BRIGHTNESS" val="0"/>
  <p:tag name="KSO_WM_UNIT_USESOURCEFORMAT_APPLY" val="0"/>
</p:tagLst>
</file>

<file path=ppt/tags/tag127.xml><?xml version="1.0" encoding="utf-8"?>
<p:tagLst xmlns:p="http://schemas.openxmlformats.org/presentationml/2006/main">
  <p:tag name="KSO_WM_DIAGRAM_VIRTUALLY_FRAME" val="{&quot;height&quot;:344.2500061035156,&quot;left&quot;:52.374993896484376,&quot;top&quot;:143.05,&quot;width&quot;:854.4500122070312}"/>
  <p:tag name="KSO_WM_DIAGRAM_VERSION" val="3"/>
  <p:tag name="KSO_WM_DIAGRAM_COLOR_TRICK" val="1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7_2*l_h_f*1_2_1"/>
  <p:tag name="KSO_WM_TEMPLATE_CATEGORY" val="diagram"/>
  <p:tag name="KSO_WM_TEMPLATE_INDEX" val="20231307"/>
  <p:tag name="KSO_WM_UNIT_LAYERLEVEL" val="1_1_1"/>
  <p:tag name="KSO_WM_TAG_VERSION" val="3.0"/>
  <p:tag name="KSO_WM_UNIT_TEXT_TYPE" val="1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solidLine&quot;:{&quot;brightness&quot;:0,&quot;colorType&quot;:1,&quot;foreColorIndex&quot;:8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VALUE" val="117"/>
  <p:tag name="KSO_WM_UNIT_PRESET_TEXT" val="单击此处添加文本具体内容，简明扼要地阐述您的观点。根据需要可酌情增减文字，以便观者准确地理解您传达的思想单击此处添加文本具体内容，简明扼要地阐述您的观点。以便观者准确地理解您传达的思想单击此处添加文本具体内容。"/>
  <p:tag name="KSO_WM_UNIT_LINE_FORE_SCHEMECOLOR_INDEX" val="8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128.xml><?xml version="1.0" encoding="utf-8"?>
<p:tagLst xmlns:p="http://schemas.openxmlformats.org/presentationml/2006/main">
  <p:tag name="KSO_WM_DIAGRAM_VIRTUALLY_FRAME" val="{&quot;height&quot;:344.2500061035156,&quot;left&quot;:52.374993896484376,&quot;top&quot;:143.05,&quot;width&quot;:854.4500122070312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1307_2*l_h_i*1_2_1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8"/>
  <p:tag name="KSO_WM_UNIT_FILL_FORE_SCHEMECOLOR_INDEX_BRIGHTNESS" val="0"/>
  <p:tag name="KSO_WM_UNIT_USESOURCEFORMAT_APPLY" val="0"/>
</p:tagLst>
</file>

<file path=ppt/tags/tag12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7_2*l_h_i*1_3_2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44.2500061035156,&quot;left&quot;:52.374993896484376,&quot;top&quot;:143.05,&quot;width&quot;:854.45001220703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6262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DIAGRAM_VIRTUALLY_FRAME" val="{&quot;height&quot;:344.2500061035156,&quot;left&quot;:52.374993896484376,&quot;top&quot;:143.05,&quot;width&quot;:854.4500122070312}"/>
  <p:tag name="KSO_WM_DIAGRAM_VERSION" val="3"/>
  <p:tag name="KSO_WM_DIAGRAM_COLOR_TRICK" val="1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7_2*l_h_f*1_3_1"/>
  <p:tag name="KSO_WM_TEMPLATE_CATEGORY" val="diagram"/>
  <p:tag name="KSO_WM_TEMPLATE_INDEX" val="20231307"/>
  <p:tag name="KSO_WM_UNIT_LAYERLEVEL" val="1_1_1"/>
  <p:tag name="KSO_WM_TAG_VERSION" val="3.0"/>
  <p:tag name="KSO_WM_UNIT_TEXT_TYPE" val="1"/>
  <p:tag name="KSO_WM_DIAGRAM_MAX_ITEMCNT" val="4"/>
  <p:tag name="KSO_WM_DIAGRAM_MIN_ITEMCNT" val="2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VALUE" val="117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。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131.xml><?xml version="1.0" encoding="utf-8"?>
<p:tagLst xmlns:p="http://schemas.openxmlformats.org/presentationml/2006/main">
  <p:tag name="KSO_WM_DIAGRAM_VIRTUALLY_FRAME" val="{&quot;height&quot;:344.2500061035156,&quot;left&quot;:52.374993896484376,&quot;top&quot;:143.05,&quot;width&quot;:854.4500122070312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1307_2*l_h_i*1_3_1"/>
  <p:tag name="KSO_WM_TEMPLATE_CATEGORY" val="diagram"/>
  <p:tag name="KSO_WM_TEMPLATE_INDEX" val="20231307"/>
  <p:tag name="KSO_WM_UNIT_LAYERLEVEL" val="1_1_1"/>
  <p:tag name="KSO_WM_TAG_VERSION" val="3.0"/>
  <p:tag name="KSO_WM_DIAGRAM_MAX_ITEMCNT" val="4"/>
  <p:tag name="KSO_WM_DIAGRAM_MIN_ITEMCNT" val="2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132.xml><?xml version="1.0" encoding="utf-8"?>
<p:tagLst xmlns:p="http://schemas.openxmlformats.org/presentationml/2006/main">
  <p:tag name="KSO_WM_SLIDE_ID" val="diagram20231307_2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2"/>
  <p:tag name="KSO_WM_SLIDE_SIZE" val="853.3*343.45"/>
  <p:tag name="KSO_WM_SLIDE_POSITION" val="51.3*128.1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0286"/>
  <p:tag name="KSO_WM_SLIDE_LAYOUT" val="a_l"/>
  <p:tag name="KSO_WM_SLIDE_LAYOUT_CNT" val="1_1"/>
</p:tagLst>
</file>

<file path=ppt/tags/tag13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7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单击添加章节标题"/>
</p:tagLst>
</file>

<file path=ppt/tags/tag134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86_7*e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PART ONE"/>
</p:tagLst>
</file>

<file path=ppt/tags/tag135.xml><?xml version="1.0" encoding="utf-8"?>
<p:tagLst xmlns:p="http://schemas.openxmlformats.org/presentationml/2006/main">
  <p:tag name="ISLIDE.ICON" val="#166134;"/>
  <p:tag name="KSO_WM_SLIDE_ID" val="custom20230286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86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80.75&quot;,&quot;top&quot;:&quot;123.4&quot;,&quot;width&quot;:&quot;652.55&quot;,&quot;height&quot;:&quot;247.1&quot;}"/>
</p:tagLst>
</file>

<file path=ppt/tags/tag13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8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137.xml><?xml version="1.0" encoding="utf-8"?>
<p:tagLst xmlns:p="http://schemas.openxmlformats.org/presentationml/2006/main">
  <p:tag name="KSO_WM_SLIDE_ID" val="custom20230286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86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1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7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单击添加章节标题"/>
</p:tagLst>
</file>

<file path=ppt/tags/tag139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86_7*e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PART ONE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ISLIDE.ICON" val="#166134;"/>
  <p:tag name="KSO_WM_SLIDE_ID" val="custom20230286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86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80.75&quot;,&quot;top&quot;:&quot;123.4&quot;,&quot;width&quot;:&quot;652.55&quot;,&quot;height&quot;:&quot;247.1&quot;}"/>
</p:tagLst>
</file>

<file path=ppt/tags/tag1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8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142.xml><?xml version="1.0" encoding="utf-8"?>
<p:tagLst xmlns:p="http://schemas.openxmlformats.org/presentationml/2006/main">
  <p:tag name="KSO_WM_SLIDE_ID" val="custom20230286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86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14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7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单击添加章节标题"/>
</p:tagLst>
</file>

<file path=ppt/tags/tag144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86_7*e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PART ONE"/>
</p:tagLst>
</file>

<file path=ppt/tags/tag145.xml><?xml version="1.0" encoding="utf-8"?>
<p:tagLst xmlns:p="http://schemas.openxmlformats.org/presentationml/2006/main">
  <p:tag name="ISLIDE.ICON" val="#166134;"/>
  <p:tag name="KSO_WM_SLIDE_ID" val="custom20230286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86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80.75&quot;,&quot;top&quot;:&quot;123.4&quot;,&quot;width&quot;:&quot;652.55&quot;,&quot;height&quot;:&quot;247.1&quot;}"/>
</p:tagLst>
</file>

<file path=ppt/tags/tag14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8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147.xml><?xml version="1.0" encoding="utf-8"?>
<p:tagLst xmlns:p="http://schemas.openxmlformats.org/presentationml/2006/main">
  <p:tag name="KSO_WM_SLIDE_ID" val="custom20230286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86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148.xml><?xml version="1.0" encoding="utf-8"?>
<p:tagLst xmlns:p="http://schemas.openxmlformats.org/presentationml/2006/main">
  <p:tag name="KSO_WM_BEAUTIFY_FLAG" val="#wm#"/>
  <p:tag name="KSO_WM_TEMPLATE_CATEGORY" val="custom"/>
  <p:tag name="KSO_WM_TEMPLATE_INDEX" val="20230286"/>
</p:tagLst>
</file>

<file path=ppt/tags/tag149.xml><?xml version="1.0" encoding="utf-8"?>
<p:tagLst xmlns:p="http://schemas.openxmlformats.org/presentationml/2006/main">
  <p:tag name="commondata" val="eyJoZGlkIjoiODViZmQwYjNiY2EwYTI4N2Q2NWRiMDE2MDM0MTU1YzIifQ=="/>
  <p:tag name="KSO_WPP_MARK_KEY" val="1fb5bd55-4725-4dfe-8a1e-3f2d7c897886"/>
  <p:tag name="COMMONDATA" val="eyJoZGlkIjoiNzg0NDE3YzllNzczMGY3MTQ1OTYyNGM3NDBkNmM5NTcifQ==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2"/>
  <p:tag name="KSO_WM_UNIT_LAYERLEVEL" val="1"/>
  <p:tag name="KSO_WM_TAG_VERSION" val="1.0"/>
  <p:tag name="KSO_WM_BEAUTIFY_FLAG" val="#wm#"/>
  <p:tag name="KSO_WM_UNIT_CONTENT_GROUP_TYPE" val="titlestyle"/>
  <p:tag name="KSO_WM_UNIT_TYPE" val="i"/>
  <p:tag name="KSO_WM_UNIT_INDEX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1.0"/>
  <p:tag name="KSO_WM_BEAUTIFY_FLAG" val="#wm#"/>
  <p:tag name="KSO_WM_UNIT_TYPE" val="i"/>
  <p:tag name="KSO_WM_UNIT_INDEX" val="3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24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1.0"/>
  <p:tag name="KSO_WM_BEAUTIFY_FLAG" val="#wm#"/>
  <p:tag name="KSO_WM_UNIT_TYPE" val="i"/>
  <p:tag name="KSO_WM_UNIT_INDEX" val="3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3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1.0"/>
  <p:tag name="KSO_WM_BEAUTIFY_FLAG" val="#wm#"/>
  <p:tag name="KSO_WM_UNIT_CONTENT_GROUP_TYPE" val="contentchip"/>
</p:tagLst>
</file>

<file path=ppt/tags/tag36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1.0"/>
  <p:tag name="KSO_WM_BEAUTIFY_FLAG" val="#wm#"/>
  <p:tag name="KSO_WM_UNIT_CONTENT_GROUP_TYPE" val="contentchip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1.0"/>
  <p:tag name="KSO_WM_BEAUTIFY_FLAG" val="#wm#"/>
  <p:tag name="KSO_WM_UNIT_TYPE" val="i"/>
  <p:tag name="KSO_WM_UNIT_INDEX" val="3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1.0"/>
  <p:tag name="KSO_WM_BEAUTIFY_FLAG" val="#wm#"/>
  <p:tag name="KSO_WM_UNIT_TYPE" val="i"/>
  <p:tag name="KSO_WM_UNIT_INDEX" val="8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1.0"/>
  <p:tag name="KSO_WM_BEAUTIFY_FLAG" val="#wm#"/>
  <p:tag name="KSO_WM_UNIT_TYPE" val="i"/>
  <p:tag name="KSO_WM_UNIT_INDEX" val="9"/>
</p:tagLst>
</file>

<file path=ppt/tags/tag49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1.0"/>
  <p:tag name="KSO_WM_BEAUTIFY_FLAG" val="#wm#"/>
  <p:tag name="KSO_WM_UNIT_CONTENT_GROUP_TYPE" val="contentchip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1.0"/>
  <p:tag name="KSO_WM_BEAUTIFY_FLAG" val="#wm#"/>
  <p:tag name="KSO_WM_UNIT_CONTENT_GROUP_TYPE" val="contentchip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3211fbc3a827078163436da3a9c755d5569f744"/>
  <p:tag name="KSO_WM_NEWLAYOUT_ID" val="212"/>
</p:tagLst>
</file>

<file path=ppt/tags/tag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"/>
  <p:tag name="KSO_WM_UNIT_TYPE" val="f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6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6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3_1"/>
  <p:tag name="KSO_WM_UNIT_TYPE" val="l_h_i"/>
</p:tagLst>
</file>

<file path=ppt/tags/tag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2"/>
  <p:tag name="KSO_WM_UNIT_LAYERLEVEL" val="1"/>
  <p:tag name="KSO_WM_TAG_VERSION" val="1.0"/>
  <p:tag name="KSO_WM_BEAUTIFY_FLAG" val="#wm#"/>
  <p:tag name="KSO_WM_UNIT_CONTENT_GROUP_TYPE" val="titlestyle"/>
  <p:tag name="KSO_WM_UNIT_TYPE" val="i"/>
  <p:tag name="KSO_WM_UNIT_INDEX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86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86"/>
</p:tagLst>
</file>

<file path=ppt/tags/tag76.xml><?xml version="1.0" encoding="utf-8"?>
<p:tagLst xmlns:p="http://schemas.openxmlformats.org/presentationml/2006/main">
  <p:tag name="ISLIDE.ICON" val="#166134;"/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86"/>
  <p:tag name="KSO_WM_TEMPLATE_THUMBS_INDEX" val="1、9"/>
</p:tagLst>
</file>

<file path=ppt/tags/tag7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86_1*b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WPS,a click to unlimited possibilities"/>
</p:tagLst>
</file>

<file path=ppt/tags/tag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1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单击添加文档标题"/>
</p:tagLst>
</file>

<file path=ppt/tags/tag79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86_1*f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汇报人：WPS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*i*8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ISLIDE.ICON" val="#166134;"/>
  <p:tag name="KSO_WM_SLIDE_ID" val="custom20230286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30286"/>
  <p:tag name="KSO_WM_SLIDE_LAYOUT" val="a_b_f"/>
  <p:tag name="KSO_WM_SLIDE_LAYOUT_CNT" val="1_1_1"/>
  <p:tag name="KSO_WM_TEMPLATE_THUMBS_INDEX" val="1、9"/>
  <p:tag name="KSO_WM_SLIDE_CONTENT_AREA" val="{&quot;left&quot;:&quot;28.1&quot;,&quot;top&quot;:&quot;123.4&quot;,&quot;width&quot;:&quot;680.95&quot;,&quot;height&quot;:&quot;215.3&quot;}"/>
</p:tagLst>
</file>

<file path=ppt/tags/tag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86_4*b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DIAGRAM_GROUP_CODE" val="l1-1"/>
  <p:tag name="KSO_WM_UNIT_PRESET_TEXT" val="CONTENTS"/>
</p:tagLst>
</file>

<file path=ppt/tags/tag82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4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DIAGRAM_GROUP_CODE" val="l1-1"/>
  <p:tag name="KSO_WM_UNIT_PRESET_TEXT" val="目录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custom20230286_4*l_h_i*1_1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UNIT_PRESET_TEXT" val="01.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84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D" val="custom20230286_4*l_h_a*1_1_1"/>
  <p:tag name="KSO_WM_DIAGRAM_VERSION" val="3"/>
  <p:tag name="KSO_WM_UNIT_PRESET_TEXT" val="添加目录标题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custom20230286_4*l_h_i*1_2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UNIT_PRESET_TEXT" val="02.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86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D" val="custom20230286_4*l_h_a*1_2_1"/>
  <p:tag name="KSO_WM_DIAGRAM_VERSION" val="3"/>
  <p:tag name="KSO_WM_UNIT_PRESET_TEXT" val="添加目录标题&#10;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custom20230286_4*l_h_i*1_3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UNIT_PRESET_TEXT" val="03.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88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D" val="custom20230286_4*l_h_a*1_3_1"/>
  <p:tag name="KSO_WM_DIAGRAM_VERSION" val="3"/>
  <p:tag name="KSO_WM_UNIT_PRESET_TEXT" val="添加目录标题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custom20230286_4*l_h_i*1_1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UNIT_PRESET_TEXT" val="01.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*i*9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D" val="custom20230286_4*l_h_a*1_1_1"/>
  <p:tag name="KSO_WM_DIAGRAM_VERSION" val="3"/>
  <p:tag name="KSO_WM_UNIT_PRESET_TEXT" val="添加目录标题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custom20230286_4*l_h_i*1_2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UNIT_PRESET_TEXT" val="02.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92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D" val="custom20230286_4*l_h_a*1_2_1"/>
  <p:tag name="KSO_WM_DIAGRAM_VERSION" val="3"/>
  <p:tag name="KSO_WM_UNIT_PRESET_TEXT" val="添加目录标题&#10;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custom20230286_4*l_h_i*1_3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UNIT_PRESET_TEXT" val="03.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94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86"/>
  <p:tag name="KSO_WM_UNIT_LAYERLEVEL" val="1_1_1"/>
  <p:tag name="KSO_WM_TAG_VERSION" val="1.0"/>
  <p:tag name="KSO_WM_BEAUTIFY_FLAG" val="#wm#"/>
  <p:tag name="KSO_WM_DIAGRAM_GROUP_CODE" val="l1-1"/>
  <p:tag name="KSO_WM_UNIT_TYPE" val="l_h_a"/>
  <p:tag name="KSO_WM_UNIT_ID" val="custom20230286_4*l_h_a*1_3_1"/>
  <p:tag name="KSO_WM_DIAGRAM_VERSION" val="3"/>
  <p:tag name="KSO_WM_UNIT_PRESET_TEXT" val="添加目录标题"/>
  <p:tag name="KSO_WM_DIAGRAM_MAX_ITEMCNT" val="6"/>
  <p:tag name="KSO_WM_DIAGRAM_MIN_ITEMCNT" val="2"/>
  <p:tag name="KSO_WM_DIAGRAM_VIRTUALLY_FRAME" val="{&quot;height&quot;:317.2608642578125,&quot;left&quot;:80.29353395477055,&quot;top&quot;:148.7568119655819,&quot;width&quot;:830.9635620117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95.xml><?xml version="1.0" encoding="utf-8"?>
<p:tagLst xmlns:p="http://schemas.openxmlformats.org/presentationml/2006/main">
  <p:tag name="KSO_WM_SLIDE_ID" val="custom20230286_4"/>
  <p:tag name="KSO_WM_TEMPLATE_SUBCATEGORY" val="29"/>
  <p:tag name="KSO_WM_TEMPLATE_MASTER_TYPE" val="0"/>
  <p:tag name="KSO_WM_TEMPLATE_COLOR_TYPE" val="0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30286"/>
  <p:tag name="KSO_WM_SLIDE_LAYOUT" val="a_b_l"/>
  <p:tag name="KSO_WM_SLIDE_LAYOUT_CNT" val="1_1_1"/>
  <p:tag name="KSO_WM_SLIDE_TYPE" val="contents"/>
  <p:tag name="KSO_WM_SLIDE_SUBTYPE" val="diag"/>
  <p:tag name="KSO_WM_DIAGRAM_GROUP_CODE" val="l1-1"/>
  <p:tag name="KSO_WM_SLIDE_DIAGTYPE" val="l"/>
</p:tagLst>
</file>

<file path=ppt/tags/tag9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7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单击添加章节标题"/>
</p:tagLst>
</file>

<file path=ppt/tags/tag97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86_7*e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contentchip"/>
  <p:tag name="KSO_WM_UNIT_PRESET_TEXT" val="PART ONE"/>
</p:tagLst>
</file>

<file path=ppt/tags/tag98.xml><?xml version="1.0" encoding="utf-8"?>
<p:tagLst xmlns:p="http://schemas.openxmlformats.org/presentationml/2006/main">
  <p:tag name="ISLIDE.ICON" val="#166134;"/>
  <p:tag name="KSO_WM_SLIDE_ID" val="custom20230286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86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80.75&quot;,&quot;top&quot;:&quot;123.4&quot;,&quot;width&quot;:&quot;652.55&quot;,&quot;height&quot;:&quot;247.1&quot;}"/>
</p:tagLst>
</file>

<file path=ppt/tags/tag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86_8*a*1"/>
  <p:tag name="KSO_WM_TEMPLATE_CATEGORY" val="custom"/>
  <p:tag name="KSO_WM_TEMPLATE_INDEX" val="20230286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heme/theme1.xml><?xml version="1.0" encoding="utf-8"?>
<a:theme xmlns:a="http://schemas.openxmlformats.org/drawingml/2006/main" name="Office 主题">
  <a:themeElements>
    <a:clrScheme name="自定义 125">
      <a:dk1>
        <a:sysClr val="windowText" lastClr="000000"/>
      </a:dk1>
      <a:lt1>
        <a:sysClr val="window" lastClr="FFFFFF"/>
      </a:lt1>
      <a:dk2>
        <a:srgbClr val="001760"/>
      </a:dk2>
      <a:lt2>
        <a:srgbClr val="DEE3EA"/>
      </a:lt2>
      <a:accent1>
        <a:srgbClr val="08CC96"/>
      </a:accent1>
      <a:accent2>
        <a:srgbClr val="3366FF"/>
      </a:accent2>
      <a:accent3>
        <a:srgbClr val="4AB1B6"/>
      </a:accent3>
      <a:accent4>
        <a:srgbClr val="4AA5D2"/>
      </a:accent4>
      <a:accent5>
        <a:srgbClr val="09C7E1"/>
      </a:accent5>
      <a:accent6>
        <a:srgbClr val="828CEA"/>
      </a:accent6>
      <a:hlink>
        <a:srgbClr val="0563C1"/>
      </a:hlink>
      <a:folHlink>
        <a:srgbClr val="954F72"/>
      </a:folHlink>
    </a:clrScheme>
    <a:fontScheme name="稻壳儿-黑体常规4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rgbClr val="DCD6CA"/>
          </a:solidFill>
          <a:prstDash val="soli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kdvpbw5y">
    <a:majorFont>
      <a:latin typeface="思源黑体 CN Light"/>
      <a:ea typeface="思源黑体 CN Regular"/>
      <a:cs typeface=""/>
    </a:majorFont>
    <a:minorFont>
      <a:latin typeface="思源黑体 CN Light"/>
      <a:ea typeface="思源黑体 CN Regular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2254</Words>
  <Application>WPS 演示</Application>
  <PresentationFormat>宽屏</PresentationFormat>
  <Paragraphs>283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7" baseType="lpstr">
      <vt:lpstr>Arial</vt:lpstr>
      <vt:lpstr>宋体</vt:lpstr>
      <vt:lpstr>Wingdings</vt:lpstr>
      <vt:lpstr>MiSans Normal</vt:lpstr>
      <vt:lpstr>Wingdings</vt:lpstr>
      <vt:lpstr>MiSans Heavy</vt:lpstr>
      <vt:lpstr>微软雅黑</vt:lpstr>
      <vt:lpstr>方正宝黑体 简 Light</vt:lpstr>
      <vt:lpstr>文道潮黑体</vt:lpstr>
      <vt:lpstr>方正宝黑体 简 Medium</vt:lpstr>
      <vt:lpstr>微软雅黑 Light</vt:lpstr>
      <vt:lpstr>Arial Unicode MS</vt:lpstr>
      <vt:lpstr>Calibri</vt:lpstr>
      <vt:lpstr>方正大黑体_GBK</vt:lpstr>
      <vt:lpstr>新宋体</vt:lpstr>
      <vt:lpstr>方正小标宋简体</vt:lpstr>
      <vt:lpstr>方正仿宋_GB2312</vt:lpstr>
      <vt:lpstr>仿宋</vt:lpstr>
      <vt:lpstr>Segoe UI Emoji</vt:lpstr>
      <vt:lpstr>Office 主题</vt:lpstr>
      <vt:lpstr>开源贡献 心流体验优化系统</vt:lpstr>
      <vt:lpstr>目录</vt:lpstr>
      <vt:lpstr>痛点分析： 为什么大家玩一下就走了</vt:lpstr>
      <vt:lpstr>为什么开源新手容易放弃？</vt:lpstr>
      <vt:lpstr>单击此处添加标题</vt:lpstr>
      <vt:lpstr>解决方案： 心流体验优化系统</vt:lpstr>
      <vt:lpstr>核心：保持挑战与技能的平衡</vt:lpstr>
      <vt:lpstr>解决方案： 心流体验优化系统</vt:lpstr>
      <vt:lpstr>技术基石：我们的工具选择</vt:lpstr>
      <vt:lpstr>单击此处添加标题</vt:lpstr>
      <vt:lpstr>系统功能： 小老师能做什么</vt:lpstr>
      <vt:lpstr>单击此处添加标题</vt:lpstr>
      <vt:lpstr>创新亮点： 我们最特别的地方</vt:lpstr>
      <vt:lpstr>单击此处添加标题</vt:lpstr>
      <vt:lpstr>计划安排： 接下来怎么做</vt:lpstr>
      <vt:lpstr>单击此处添加标题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成龙 于</dc:creator>
  <cp:lastModifiedBy>贾舒羽</cp:lastModifiedBy>
  <cp:revision>11</cp:revision>
  <dcterms:created xsi:type="dcterms:W3CDTF">2024-01-17T15:47:00Z</dcterms:created>
  <dcterms:modified xsi:type="dcterms:W3CDTF">2025-12-27T13:19:39Z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D312551BBA7A425098EC812143020618_11</vt:lpwstr>
  </property>
  <property fmtid="{D5CDD505-2E9C-101B-9397-08002B2CF9AE}" pid="3" name="KSOProductBuildVer">
    <vt:lpwstr>2052-12.1.0.21541</vt:lpwstr>
  </property>
  <property fmtid="{D5CDD505-2E9C-101B-9397-08002B2CF9AE}" pid="4" name="KSOTemplateUUID">
    <vt:lpwstr>v1.0_mb_8+Uty2MCUlR0PQkRE9CeFQ==</vt:lpwstr>
  </property>
</Properties>
</file>

<file path=docProps/thumbnail.jpeg>
</file>